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32"/>
  </p:notesMasterIdLst>
  <p:sldIdLst>
    <p:sldId id="256" r:id="rId2"/>
    <p:sldId id="257" r:id="rId3"/>
    <p:sldId id="258" r:id="rId4"/>
    <p:sldId id="261" r:id="rId5"/>
    <p:sldId id="262" r:id="rId6"/>
    <p:sldId id="263" r:id="rId7"/>
    <p:sldId id="264" r:id="rId8"/>
    <p:sldId id="298" r:id="rId9"/>
    <p:sldId id="296" r:id="rId10"/>
    <p:sldId id="265" r:id="rId11"/>
    <p:sldId id="266" r:id="rId12"/>
    <p:sldId id="267" r:id="rId13"/>
    <p:sldId id="268" r:id="rId14"/>
    <p:sldId id="269" r:id="rId15"/>
    <p:sldId id="270" r:id="rId16"/>
    <p:sldId id="297" r:id="rId17"/>
    <p:sldId id="271" r:id="rId18"/>
    <p:sldId id="276" r:id="rId19"/>
    <p:sldId id="272" r:id="rId20"/>
    <p:sldId id="288" r:id="rId21"/>
    <p:sldId id="279" r:id="rId22"/>
    <p:sldId id="282" r:id="rId23"/>
    <p:sldId id="285" r:id="rId24"/>
    <p:sldId id="289" r:id="rId25"/>
    <p:sldId id="290" r:id="rId26"/>
    <p:sldId id="291" r:id="rId27"/>
    <p:sldId id="292" r:id="rId28"/>
    <p:sldId id="293" r:id="rId29"/>
    <p:sldId id="295" r:id="rId30"/>
    <p:sldId id="29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rine ZUK" initials="SZ" lastIdx="1" clrIdx="0">
    <p:extLst>
      <p:ext uri="{19B8F6BF-5375-455C-9EA6-DF929625EA0E}">
        <p15:presenceInfo xmlns:p15="http://schemas.microsoft.com/office/powerpoint/2012/main" userId="S-1-5-21-602162358-484763869-725345543-339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16" autoAdjust="0"/>
  </p:normalViewPr>
  <p:slideViewPr>
    <p:cSldViewPr snapToGrid="0">
      <p:cViewPr varScale="1">
        <p:scale>
          <a:sx n="59" d="100"/>
          <a:sy n="59" d="100"/>
        </p:scale>
        <p:origin x="81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953DD-6DBB-4CF1-8196-C664C1110099}" type="datetimeFigureOut">
              <a:rPr lang="fr-FR" smtClean="0"/>
              <a:t>07/02/2024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AB774-3BF5-4BF9-89AD-C6ECCAAA03FC}" type="slidenum">
              <a:rPr lang="fr-FR" smtClean="0"/>
              <a:t>‹N°›</a:t>
            </a:fld>
            <a:endParaRPr lang="fr-FR"/>
          </a:p>
        </p:txBody>
      </p:sp>
    </p:spTree>
    <p:extLst>
      <p:ext uri="{BB962C8B-B14F-4D97-AF65-F5344CB8AC3E}">
        <p14:creationId xmlns:p14="http://schemas.microsoft.com/office/powerpoint/2010/main" val="1858684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a:t>
            </a:fld>
            <a:endParaRPr lang="fr-FR"/>
          </a:p>
        </p:txBody>
      </p:sp>
    </p:spTree>
    <p:extLst>
      <p:ext uri="{BB962C8B-B14F-4D97-AF65-F5344CB8AC3E}">
        <p14:creationId xmlns:p14="http://schemas.microsoft.com/office/powerpoint/2010/main" val="279532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lvl="1" indent="-285750">
              <a:lnSpc>
                <a:spcPct val="150000"/>
              </a:lnSpc>
              <a:spcBef>
                <a:spcPts val="1200"/>
              </a:spcBef>
              <a:spcAft>
                <a:spcPts val="1200"/>
              </a:spcAft>
              <a:buFont typeface="+mj-lt"/>
              <a:buAutoNum type="arabicPeriod"/>
            </a:pPr>
            <a:r>
              <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La balle supersonique</a:t>
            </a:r>
          </a:p>
          <a:p>
            <a:pPr algn="just">
              <a:lnSpc>
                <a:spcPct val="150000"/>
              </a:lnSpc>
            </a:pPr>
            <a:r>
              <a:rPr lang="fr-FR" sz="1000" dirty="0">
                <a:effectLst/>
                <a:latin typeface="Arial" panose="020B0604020202020204" pitchFamily="34" charset="0"/>
                <a:ea typeface="Times New Roman" panose="02020603050405020304" pitchFamily="18" charset="0"/>
              </a:rPr>
              <a:t>Former un cercle, le groupe est un système. La balle est l’information, l’animateur est le client. Le but est que la balle passe par toutes les personnes et revienne à l’animateur. Pour commencer, l’animateur va lancer une balle à une personne du groupe (en plein milieu de préférence). Cette personne doit ensuite passez la balle à la personne de son choix et ainsi de suite. La balle ne doit passer qu’une seule fois par personne et revenir à l’animateur.</a:t>
            </a:r>
          </a:p>
          <a:p>
            <a:pPr algn="just">
              <a:lnSpc>
                <a:spcPct val="150000"/>
              </a:lnSpc>
            </a:pPr>
            <a:r>
              <a:rPr lang="fr-FR" sz="1000" dirty="0">
                <a:effectLst/>
                <a:latin typeface="Arial" panose="020B0604020202020204" pitchFamily="34" charset="0"/>
                <a:ea typeface="Times New Roman" panose="02020603050405020304" pitchFamily="18" charset="0"/>
              </a:rPr>
              <a:t>Démarrer le chronomètre et lancer la balle. Elle va mettre au moins une dizaine de secondes à revenir à son point de départ. Demandez ensuite si le temps peut être amélioré ? La balle va faire le même parcours mais un peu plus vite. Demandez au groupe de s’organiser comme il le souhaite pour améliorer le temps. Normalement, ils vont se mettre par ordre de passage et la balle va encore aller plus vite.</a:t>
            </a:r>
          </a:p>
          <a:p>
            <a:pPr algn="just">
              <a:lnSpc>
                <a:spcPct val="150000"/>
              </a:lnSpc>
            </a:pPr>
            <a:r>
              <a:rPr lang="fr-FR" sz="1000" dirty="0">
                <a:effectLst/>
                <a:latin typeface="Arial" panose="020B0604020202020204" pitchFamily="34" charset="0"/>
                <a:ea typeface="Times New Roman" panose="02020603050405020304" pitchFamily="18" charset="0"/>
              </a:rPr>
              <a:t>Demandez ensuite si le temps peut être amélioré ? Le groupe va se resserrer et la balle va encore aller plus vite.</a:t>
            </a:r>
          </a:p>
          <a:p>
            <a:pPr algn="just">
              <a:lnSpc>
                <a:spcPct val="150000"/>
              </a:lnSpc>
            </a:pPr>
            <a:r>
              <a:rPr lang="fr-FR" sz="1000" dirty="0">
                <a:effectLst/>
                <a:latin typeface="Arial" panose="020B0604020202020204" pitchFamily="34" charset="0"/>
                <a:ea typeface="Times New Roman" panose="02020603050405020304" pitchFamily="18" charset="0"/>
              </a:rPr>
              <a:t>Avec des groupes imaginatifs, il est possible d’aller assez loin (faire une gouttière avec les mains pour la balle par exemple).</a:t>
            </a:r>
          </a:p>
          <a:p>
            <a:pPr algn="just">
              <a:lnSpc>
                <a:spcPct val="150000"/>
              </a:lnSpc>
            </a:pPr>
            <a:r>
              <a:rPr lang="fr-FR" sz="1000" dirty="0">
                <a:effectLst/>
                <a:latin typeface="Arial" panose="020B0604020202020204" pitchFamily="34" charset="0"/>
                <a:ea typeface="Times New Roman" panose="02020603050405020304" pitchFamily="18" charset="0"/>
              </a:rPr>
              <a:t>Prenez bien soin de chronométrer chaque essai et constater les progrès du groupe. Le débrief est simple, il y a toujours une amélioration possible.</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Des challenges à proposer :</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Tous les groupes sont descendus sous les 3 seconde</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Des enfants de 9 ans lors d’un gouter d’anniversaire ont fait moins d’une seconde</a:t>
            </a:r>
          </a:p>
          <a:p>
            <a:pPr algn="just">
              <a:lnSpc>
                <a:spcPct val="150000"/>
              </a:lnSpc>
            </a:pPr>
            <a:r>
              <a:rPr lang="fr-FR" sz="1000" dirty="0">
                <a:effectLst/>
                <a:latin typeface="Arial" panose="020B0604020202020204" pitchFamily="34" charset="0"/>
                <a:ea typeface="Times New Roman" panose="02020603050405020304" pitchFamily="18" charset="0"/>
              </a:rPr>
              <a:t>Des solutions qu’il faut refuser : </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une personne tient la balle et tout le monde la touche avec une main : la balle ne passe/translate pas</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La balle est posée et tout le monde la touche : la balle n’est pas en mouvement</a:t>
            </a:r>
          </a:p>
          <a:p>
            <a:pPr algn="just">
              <a:lnSpc>
                <a:spcPct val="150000"/>
              </a:lnSpc>
            </a:pPr>
            <a:r>
              <a:rPr lang="fr-FR" sz="1000" dirty="0">
                <a:effectLst/>
                <a:latin typeface="Arial" panose="020B0604020202020204" pitchFamily="34" charset="0"/>
                <a:ea typeface="Times New Roman" panose="02020603050405020304" pitchFamily="18" charset="0"/>
              </a:rPr>
              <a:t>Des pistes de débrief : </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les erreurs se produisent (balle qui tombe) quand les participants essaient d’aller plus vite avec le même dispositif (aucun changement de position), donc ils stressent le système.</a:t>
            </a:r>
          </a:p>
          <a:p>
            <a:pPr marL="342900" lvl="0" indent="-342900" algn="just">
              <a:lnSpc>
                <a:spcPct val="150000"/>
              </a:lnSpc>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Le client est souvent oublié. Dans le groupe, il y a bien des personnes qui ont remarqué que ce serait plus simple si le client récupérait la balle, ou l’introduisait de telle façon dans le système…Mais personne ne lui demande directement.</a:t>
            </a:r>
          </a:p>
          <a:p>
            <a:pPr marL="342900" lvl="0" indent="-342900" algn="l">
              <a:lnSpc>
                <a:spcPct val="115000"/>
              </a:lnSpc>
              <a:spcAft>
                <a:spcPts val="1000"/>
              </a:spcAft>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Le groupe s’est-il bien écouté ? Certaines solutions sont proposées très tôt, et pourtant…</a:t>
            </a:r>
          </a:p>
          <a:p>
            <a:pPr marL="342900" lvl="0" indent="-342900" algn="l">
              <a:lnSpc>
                <a:spcPct val="115000"/>
              </a:lnSpc>
              <a:spcAft>
                <a:spcPts val="1000"/>
              </a:spcAft>
              <a:buFont typeface="Arial" panose="020B0604020202020204" pitchFamily="34" charset="0"/>
              <a:buChar char="-"/>
            </a:pPr>
            <a:r>
              <a:rPr lang="fr-FR" sz="1000" dirty="0">
                <a:effectLst/>
                <a:latin typeface="Arial" panose="020B0604020202020204" pitchFamily="34" charset="0"/>
                <a:ea typeface="Times New Roman" panose="02020603050405020304" pitchFamily="18" charset="0"/>
              </a:rPr>
              <a:t>Personne ne demande pourquoi il faut descendre le temps ? Peut-être que le système est fait pour prendre des constantes vitales d’un patient !</a:t>
            </a:r>
          </a:p>
          <a:p>
            <a:endParaRPr lang="fr-FR" dirty="0"/>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24</a:t>
            </a:fld>
            <a:endParaRPr lang="fr-FR"/>
          </a:p>
        </p:txBody>
      </p:sp>
    </p:spTree>
    <p:extLst>
      <p:ext uri="{BB962C8B-B14F-4D97-AF65-F5344CB8AC3E}">
        <p14:creationId xmlns:p14="http://schemas.microsoft.com/office/powerpoint/2010/main" val="370082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27</a:t>
            </a:fld>
            <a:endParaRPr lang="fr-FR"/>
          </a:p>
        </p:txBody>
      </p:sp>
    </p:spTree>
    <p:extLst>
      <p:ext uri="{BB962C8B-B14F-4D97-AF65-F5344CB8AC3E}">
        <p14:creationId xmlns:p14="http://schemas.microsoft.com/office/powerpoint/2010/main" val="2245593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la réalité,</a:t>
            </a:r>
            <a:r>
              <a:rPr lang="fr-FR" baseline="0" dirty="0"/>
              <a:t> le « paysage agile » (agile </a:t>
            </a:r>
            <a:r>
              <a:rPr lang="fr-FR" baseline="0" dirty="0" err="1"/>
              <a:t>landscape</a:t>
            </a:r>
            <a:r>
              <a:rPr lang="fr-FR" baseline="0" dirty="0"/>
              <a:t>) est + compliqué que ça</a:t>
            </a:r>
            <a:r>
              <a:rPr lang="mr-IN" baseline="0" dirty="0"/>
              <a:t>…</a:t>
            </a:r>
            <a:endParaRPr lang="fr-FR" baseline="0" dirty="0"/>
          </a:p>
          <a:p>
            <a:r>
              <a:rPr lang="fr-FR" baseline="0" dirty="0"/>
              <a:t>Mais retenez juste que :</a:t>
            </a:r>
          </a:p>
          <a:p>
            <a:pPr marL="171450" indent="-171450">
              <a:buFont typeface="Arial" charset="0"/>
              <a:buChar char="•"/>
            </a:pPr>
            <a:r>
              <a:rPr lang="fr-FR" baseline="0" dirty="0"/>
              <a:t>Pour « initier » et « découvrir » le bon produit </a:t>
            </a:r>
            <a:r>
              <a:rPr lang="fr-FR" baseline="0" dirty="0">
                <a:sym typeface="Wingdings"/>
              </a:rPr>
              <a:t> </a:t>
            </a:r>
            <a:r>
              <a:rPr lang="fr-FR" baseline="0" dirty="0"/>
              <a:t>Design </a:t>
            </a:r>
            <a:r>
              <a:rPr lang="fr-FR" baseline="0" dirty="0" err="1"/>
              <a:t>Thinking</a:t>
            </a:r>
            <a:r>
              <a:rPr lang="fr-FR" baseline="0" dirty="0"/>
              <a:t> (ligne rouge)</a:t>
            </a:r>
          </a:p>
          <a:p>
            <a:pPr marL="171450" indent="-171450">
              <a:buFont typeface="Arial" charset="0"/>
              <a:buChar char="•"/>
            </a:pPr>
            <a:r>
              <a:rPr lang="fr-FR" baseline="0" dirty="0"/>
              <a:t>Pour bien le « réaliser » </a:t>
            </a:r>
            <a:r>
              <a:rPr lang="fr-FR" baseline="0" dirty="0">
                <a:sym typeface="Wingdings"/>
              </a:rPr>
              <a:t> </a:t>
            </a:r>
            <a:r>
              <a:rPr lang="fr-FR" baseline="0" dirty="0" err="1"/>
              <a:t>Scrum</a:t>
            </a:r>
            <a:r>
              <a:rPr lang="fr-FR" baseline="0" dirty="0"/>
              <a:t> (ligne bleu </a:t>
            </a:r>
            <a:r>
              <a:rPr lang="fr-FR" baseline="0" dirty="0" err="1"/>
              <a:t>fonçé</a:t>
            </a:r>
            <a:r>
              <a:rPr lang="fr-FR" baseline="0" dirty="0"/>
              <a:t>) et Kanban (ligne verte), ou « à l’échelle » </a:t>
            </a:r>
            <a:r>
              <a:rPr lang="fr-FR" baseline="0" dirty="0" err="1"/>
              <a:t>LeSS</a:t>
            </a:r>
            <a:r>
              <a:rPr lang="fr-FR" baseline="0" dirty="0"/>
              <a:t> et </a:t>
            </a:r>
            <a:r>
              <a:rPr lang="fr-FR" baseline="0" dirty="0" err="1"/>
              <a:t>SAFe</a:t>
            </a:r>
            <a:endParaRPr lang="fr-FR" baseline="0" dirty="0"/>
          </a:p>
          <a:p>
            <a:pPr marL="171450" indent="-171450">
              <a:buFont typeface="Arial" charset="0"/>
              <a:buChar char="•"/>
            </a:pPr>
            <a:r>
              <a:rPr lang="fr-FR" baseline="0" dirty="0"/>
              <a:t>Pour bien le « délivrer » </a:t>
            </a:r>
            <a:r>
              <a:rPr lang="fr-FR" baseline="0" dirty="0">
                <a:sym typeface="Wingdings"/>
              </a:rPr>
              <a:t> </a:t>
            </a:r>
            <a:r>
              <a:rPr lang="fr-FR" baseline="0" dirty="0" err="1"/>
              <a:t>DevOps</a:t>
            </a:r>
            <a:r>
              <a:rPr lang="fr-FR" baseline="0" dirty="0"/>
              <a:t> (ligne turquoise)</a:t>
            </a:r>
          </a:p>
          <a:p>
            <a:pPr marL="171450" indent="-171450">
              <a:buFont typeface="Arial" charset="0"/>
              <a:buChar char="•"/>
            </a:pPr>
            <a:r>
              <a:rPr lang="fr-FR" dirty="0"/>
              <a:t>Pour soutenir le « </a:t>
            </a:r>
            <a:r>
              <a:rPr lang="fr-FR" dirty="0" err="1"/>
              <a:t>leadserhip</a:t>
            </a:r>
            <a:r>
              <a:rPr lang="fr-FR" dirty="0"/>
              <a:t> » </a:t>
            </a:r>
            <a:r>
              <a:rPr lang="fr-FR" dirty="0">
                <a:sym typeface="Wingdings"/>
              </a:rPr>
              <a:t> Management 3.0 (ligne jaune)</a:t>
            </a:r>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28</a:t>
            </a:fld>
            <a:endParaRPr lang="fr-FR"/>
          </a:p>
        </p:txBody>
      </p:sp>
    </p:spTree>
    <p:extLst>
      <p:ext uri="{BB962C8B-B14F-4D97-AF65-F5344CB8AC3E}">
        <p14:creationId xmlns:p14="http://schemas.microsoft.com/office/powerpoint/2010/main" val="2560540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29</a:t>
            </a:fld>
            <a:endParaRPr lang="fr-FR"/>
          </a:p>
        </p:txBody>
      </p:sp>
    </p:spTree>
    <p:extLst>
      <p:ext uri="{BB962C8B-B14F-4D97-AF65-F5344CB8AC3E}">
        <p14:creationId xmlns:p14="http://schemas.microsoft.com/office/powerpoint/2010/main" val="221531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Reliez les A B et C en restant dans le cadre sans croiser les traits (essayer avec </a:t>
            </a:r>
            <a:r>
              <a:rPr lang="fr-FR"/>
              <a:t>le crayon)</a:t>
            </a:r>
            <a:endParaRPr lang="fr-FR" dirty="0"/>
          </a:p>
          <a:p>
            <a:r>
              <a:rPr lang="fr-FR" dirty="0"/>
              <a:t>Ou</a:t>
            </a:r>
          </a:p>
          <a:p>
            <a:r>
              <a:rPr lang="fr-FR" dirty="0"/>
              <a:t>Toutes les boules en 4 traits (sortir du cadre)</a:t>
            </a:r>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30</a:t>
            </a:fld>
            <a:endParaRPr lang="fr-FR"/>
          </a:p>
        </p:txBody>
      </p:sp>
    </p:spTree>
    <p:extLst>
      <p:ext uri="{BB962C8B-B14F-4D97-AF65-F5344CB8AC3E}">
        <p14:creationId xmlns:p14="http://schemas.microsoft.com/office/powerpoint/2010/main" val="3031406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Evidence = Simple -&gt; Cause à effet connu, prédictible. On détecte le </a:t>
            </a:r>
            <a:r>
              <a:rPr lang="fr-FR" dirty="0" err="1"/>
              <a:t>pb</a:t>
            </a:r>
            <a:r>
              <a:rPr lang="fr-FR" dirty="0"/>
              <a:t>, on identifie le </a:t>
            </a:r>
            <a:r>
              <a:rPr lang="fr-FR" dirty="0" err="1"/>
              <a:t>pb</a:t>
            </a:r>
            <a:r>
              <a:rPr lang="fr-FR" dirty="0"/>
              <a:t> et on applique = Suivre une méthodologie, une bonne pratique …</a:t>
            </a:r>
          </a:p>
          <a:p>
            <a:r>
              <a:rPr lang="fr-FR" dirty="0"/>
              <a:t> </a:t>
            </a:r>
          </a:p>
          <a:p>
            <a:r>
              <a:rPr lang="fr-FR" dirty="0"/>
              <a:t>Problématique compliquée = relation cause à effet plus distante (la cause à eu lieu y'a 10 min) ou et avoir un minimum de connaissance (l'avoir au moins appris une fois pour permettre de le réaliser)</a:t>
            </a:r>
          </a:p>
          <a:p>
            <a:r>
              <a:rPr lang="fr-FR" dirty="0"/>
              <a:t> </a:t>
            </a:r>
          </a:p>
          <a:p>
            <a:r>
              <a:rPr lang="fr-FR" dirty="0"/>
              <a:t>Problématique Complexe = Tâté le terrain -&gt; Pb changeant -&gt; La relation de la cause à effet arrive quand on a réussi à résoudre le </a:t>
            </a:r>
            <a:r>
              <a:rPr lang="fr-FR" dirty="0" err="1"/>
              <a:t>pb</a:t>
            </a:r>
            <a:r>
              <a:rPr lang="fr-FR" dirty="0"/>
              <a:t>. Comme pour le logiciel lorsque l'on corrige un bug (changement de code qui peut </a:t>
            </a:r>
            <a:r>
              <a:rPr lang="fr-FR" dirty="0" err="1"/>
              <a:t>buggé</a:t>
            </a:r>
            <a:r>
              <a:rPr lang="fr-FR" dirty="0"/>
              <a:t> sur un autre traitement)</a:t>
            </a:r>
          </a:p>
          <a:p>
            <a:r>
              <a:rPr lang="fr-FR" dirty="0"/>
              <a:t> </a:t>
            </a:r>
          </a:p>
          <a:p>
            <a:r>
              <a:rPr lang="fr-FR" dirty="0"/>
              <a:t>Chaotique : Aucune relation cause à effet, on ne cherche pas à savoir : Maison qui prend feu</a:t>
            </a:r>
          </a:p>
          <a:p>
            <a:r>
              <a:rPr lang="fr-FR" dirty="0"/>
              <a:t>On comprendra plus tard, on traite dans l'urgence</a:t>
            </a:r>
          </a:p>
          <a:p>
            <a:r>
              <a:rPr lang="fr-FR" dirty="0"/>
              <a:t> </a:t>
            </a:r>
          </a:p>
          <a:p>
            <a:r>
              <a:rPr lang="fr-FR" dirty="0"/>
              <a:t>Désordre = Problématique que l'on ne traite pas ou que l'on ignore</a:t>
            </a:r>
          </a:p>
          <a:p>
            <a:endParaRPr lang="fr-F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9</a:t>
            </a:fld>
            <a:endParaRPr lang="fr-FR"/>
          </a:p>
        </p:txBody>
      </p:sp>
    </p:spTree>
    <p:extLst>
      <p:ext uri="{BB962C8B-B14F-4D97-AF65-F5344CB8AC3E}">
        <p14:creationId xmlns:p14="http://schemas.microsoft.com/office/powerpoint/2010/main" val="158706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sz="1200" dirty="0"/>
              <a:t>Digitalisation</a:t>
            </a:r>
          </a:p>
          <a:p>
            <a:pPr>
              <a:defRPr/>
            </a:pPr>
            <a:r>
              <a:rPr lang="fr-FR" sz="1200" dirty="0"/>
              <a:t>0 papier</a:t>
            </a:r>
            <a:r>
              <a:rPr lang="fr-FR" sz="1200" baseline="0" dirty="0"/>
              <a:t> </a:t>
            </a:r>
            <a:r>
              <a:rPr lang="fr-FR" sz="1200" dirty="0"/>
              <a:t>Numérisation</a:t>
            </a:r>
            <a:r>
              <a:rPr lang="fr-FR" sz="1200" baseline="0" dirty="0"/>
              <a:t> documents</a:t>
            </a:r>
          </a:p>
          <a:p>
            <a:pPr>
              <a:defRPr/>
            </a:pPr>
            <a:r>
              <a:rPr lang="fr-FR" sz="1200" baseline="0" dirty="0"/>
              <a:t>Signatures/ votes électroniques</a:t>
            </a:r>
          </a:p>
          <a:p>
            <a:pPr>
              <a:defRPr/>
            </a:pPr>
            <a:r>
              <a:rPr lang="fr-FR" sz="1200" baseline="0" dirty="0"/>
              <a:t>Portabilités des informations = application mobile / banque à distance</a:t>
            </a:r>
          </a:p>
          <a:p>
            <a:pPr>
              <a:defRPr/>
            </a:pPr>
            <a:endParaRPr lang="fr-FR" sz="1200" baseline="0" dirty="0"/>
          </a:p>
          <a:p>
            <a:pPr>
              <a:defRPr/>
            </a:pPr>
            <a:r>
              <a:rPr lang="fr-FR" sz="1200" baseline="0" dirty="0"/>
              <a:t>Nouvelle génération archi connecté qu’il va falloir capté en tant que client MAIS aussi en tant que salarié</a:t>
            </a:r>
          </a:p>
          <a:p>
            <a:pPr>
              <a:defRPr/>
            </a:pPr>
            <a:r>
              <a:rPr lang="fr-FR" sz="1200" baseline="0" dirty="0"/>
              <a:t>Besoin d’avoir du sens </a:t>
            </a:r>
          </a:p>
          <a:p>
            <a:endParaRPr lang="fr-FR" sz="1200" dirty="0"/>
          </a:p>
          <a:p>
            <a:pPr>
              <a:defRPr/>
            </a:pPr>
            <a:r>
              <a:rPr lang="fr-FR" sz="1200" dirty="0"/>
              <a:t>Marché de</a:t>
            </a:r>
            <a:r>
              <a:rPr lang="fr-FR" sz="1200" baseline="0" dirty="0"/>
              <a:t> plus en plus </a:t>
            </a:r>
            <a:r>
              <a:rPr lang="fr-FR" sz="1200" dirty="0"/>
              <a:t>Concurrentiel</a:t>
            </a:r>
          </a:p>
          <a:p>
            <a:pPr>
              <a:defRPr/>
            </a:pPr>
            <a:r>
              <a:rPr lang="fr-FR" sz="1200" baseline="0" dirty="0" err="1"/>
              <a:t>Uberisation</a:t>
            </a:r>
            <a:r>
              <a:rPr lang="fr-FR" sz="1200" baseline="0" dirty="0"/>
              <a:t> start-up</a:t>
            </a:r>
          </a:p>
          <a:p>
            <a:pPr marL="0" marR="0" lvl="0" indent="0" algn="l" defTabSz="914400" rtl="0" eaLnBrk="0" fontAlgn="base" latinLnBrk="0" hangingPunct="0">
              <a:lnSpc>
                <a:spcPct val="100000"/>
              </a:lnSpc>
              <a:spcBef>
                <a:spcPct val="30000"/>
              </a:spcBef>
              <a:spcAft>
                <a:spcPct val="0"/>
              </a:spcAft>
              <a:buClrTx/>
              <a:buSzTx/>
              <a:buFontTx/>
              <a:buNone/>
              <a:tabLst/>
              <a:defRPr/>
            </a:pPr>
            <a:r>
              <a:rPr lang="fr-FR" sz="1200" dirty="0"/>
              <a:t>Start-up et changement du marché on fait émerger de nouveaux besoin </a:t>
            </a:r>
          </a:p>
          <a:p>
            <a:pPr>
              <a:defRPr/>
            </a:pPr>
            <a:r>
              <a:rPr lang="fr-FR" sz="1200" baseline="0" dirty="0"/>
              <a:t>Secteur bancaire =&gt; assurances / grande distribution font également du bancaire</a:t>
            </a:r>
          </a:p>
          <a:p>
            <a:endParaRPr lang="fr-FR" sz="1200" dirty="0"/>
          </a:p>
          <a:p>
            <a:r>
              <a:rPr lang="fr-FR" sz="1200" dirty="0"/>
              <a:t>Changement rythme</a:t>
            </a:r>
          </a:p>
          <a:p>
            <a:pPr marL="228600" indent="-228600">
              <a:buFontTx/>
              <a:buAutoNum type="arabicParenR"/>
              <a:defRPr/>
            </a:pPr>
            <a:r>
              <a:rPr lang="fr-FR" sz="1200" dirty="0"/>
              <a:t>Des idées de services mais pas de solution finalisée pré-packagée</a:t>
            </a:r>
          </a:p>
          <a:p>
            <a:pPr marL="228600" indent="-228600">
              <a:buFontTx/>
              <a:buAutoNum type="arabicParenR"/>
              <a:defRPr/>
            </a:pPr>
            <a:r>
              <a:rPr lang="fr-FR" sz="1200" dirty="0"/>
              <a:t>Mise en </a:t>
            </a:r>
            <a:r>
              <a:rPr lang="fr-FR" sz="1200" dirty="0" err="1"/>
              <a:t>prod</a:t>
            </a:r>
            <a:r>
              <a:rPr lang="fr-FR" sz="1200" dirty="0"/>
              <a:t> rapide avantage concurrentiel</a:t>
            </a:r>
          </a:p>
          <a:p>
            <a:pPr marL="228600" indent="-228600">
              <a:buFontTx/>
              <a:buAutoNum type="arabicParenR"/>
              <a:defRPr/>
            </a:pPr>
            <a:r>
              <a:rPr lang="fr-FR" sz="1200" dirty="0"/>
              <a:t>Adapté à un marché concurrentiel ou aux évolutions techniques</a:t>
            </a:r>
          </a:p>
          <a:p>
            <a:pPr marL="228600" indent="-228600">
              <a:buFontTx/>
              <a:buAutoNum type="arabicParenR"/>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L’entreprise doit pouvoir se réinventer, avec les mêmes</a:t>
            </a:r>
            <a:r>
              <a:rPr lang="fr-FR" sz="1200" baseline="0" dirty="0"/>
              <a:t> pièces pouvoir faire autres choses autrement rapidement.  Elle doit pouvoir innover continuellement pour ne pas se faire dépasser, garder une longueur d’avance un avantage concurrentiel</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10</a:t>
            </a:fld>
            <a:endParaRPr lang="fr-FR"/>
          </a:p>
        </p:txBody>
      </p:sp>
    </p:spTree>
    <p:extLst>
      <p:ext uri="{BB962C8B-B14F-4D97-AF65-F5344CB8AC3E}">
        <p14:creationId xmlns:p14="http://schemas.microsoft.com/office/powerpoint/2010/main" val="389366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17 expert du développement</a:t>
            </a:r>
            <a:r>
              <a:rPr lang="fr-FR" baseline="0" dirty="0"/>
              <a:t> d’applications informatique en 2001 à la montagne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15</a:t>
            </a:fld>
            <a:endParaRPr lang="fr-FR"/>
          </a:p>
        </p:txBody>
      </p:sp>
    </p:spTree>
    <p:extLst>
      <p:ext uri="{BB962C8B-B14F-4D97-AF65-F5344CB8AC3E}">
        <p14:creationId xmlns:p14="http://schemas.microsoft.com/office/powerpoint/2010/main" val="324454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lvl="1" indent="-285750">
              <a:lnSpc>
                <a:spcPct val="150000"/>
              </a:lnSpc>
              <a:spcBef>
                <a:spcPts val="1200"/>
              </a:spcBef>
              <a:spcAft>
                <a:spcPts val="1200"/>
              </a:spcAft>
              <a:buFont typeface="+mj-lt"/>
              <a:buAutoNum type="arabicPeriod"/>
            </a:pPr>
            <a:r>
              <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La belle prairie</a:t>
            </a:r>
          </a:p>
          <a:p>
            <a:pPr algn="just">
              <a:lnSpc>
                <a:spcPct val="150000"/>
              </a:lnSpc>
            </a:pPr>
            <a:r>
              <a:rPr lang="fr-FR" sz="1000" dirty="0">
                <a:effectLst/>
                <a:latin typeface="Arial" panose="020B0604020202020204" pitchFamily="34" charset="0"/>
                <a:ea typeface="Times New Roman" panose="02020603050405020304" pitchFamily="18" charset="0"/>
              </a:rPr>
              <a:t>Dans une salle, mettre 5 feuilles (de paperboard c’est mieux) sur 5 tables différentes et constituez 5 équipes. Vous allez donner 2 minutes aux équipes pour dessiner ce qui est écrit dans leurs consignes.</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u="sng" dirty="0">
                <a:effectLst/>
                <a:latin typeface="Arial" panose="020B0604020202020204" pitchFamily="34" charset="0"/>
                <a:ea typeface="Times New Roman" panose="02020603050405020304" pitchFamily="18" charset="0"/>
              </a:rPr>
              <a:t>Les consignes </a:t>
            </a:r>
            <a:endParaRPr lang="fr-FR" sz="1000" dirty="0">
              <a:effectLst/>
              <a:latin typeface="Arial" panose="020B0604020202020204" pitchFamily="34" charset="0"/>
              <a:ea typeface="Times New Roman" panose="02020603050405020304" pitchFamily="18" charset="0"/>
            </a:endParaRPr>
          </a:p>
          <a:p>
            <a:pPr algn="just">
              <a:lnSpc>
                <a:spcPct val="150000"/>
              </a:lnSpc>
            </a:pPr>
            <a:r>
              <a:rPr lang="fr-FR" sz="1000" b="1" dirty="0">
                <a:effectLst/>
                <a:latin typeface="Arial" panose="020B0604020202020204" pitchFamily="34" charset="0"/>
                <a:ea typeface="Times New Roman" panose="02020603050405020304" pitchFamily="18" charset="0"/>
              </a:rPr>
              <a:t>Equipe 1</a:t>
            </a:r>
            <a:r>
              <a:rPr lang="fr-FR" sz="1000" dirty="0">
                <a:effectLst/>
                <a:latin typeface="Arial" panose="020B0604020202020204" pitchFamily="34" charset="0"/>
                <a:ea typeface="Times New Roman" panose="02020603050405020304" pitchFamily="18" charset="0"/>
              </a:rPr>
              <a:t> :  Dessinez une belle prairie en été</a:t>
            </a:r>
          </a:p>
          <a:p>
            <a:pPr algn="just">
              <a:lnSpc>
                <a:spcPct val="150000"/>
              </a:lnSpc>
            </a:pPr>
            <a:r>
              <a:rPr lang="fr-FR" sz="1000" b="1" dirty="0">
                <a:effectLst/>
                <a:latin typeface="Arial" panose="020B0604020202020204" pitchFamily="34" charset="0"/>
                <a:ea typeface="Times New Roman" panose="02020603050405020304" pitchFamily="18" charset="0"/>
              </a:rPr>
              <a:t>Equipe 2</a:t>
            </a:r>
            <a:r>
              <a:rPr lang="fr-FR" sz="1000" dirty="0">
                <a:effectLst/>
                <a:latin typeface="Arial" panose="020B0604020202020204" pitchFamily="34" charset="0"/>
                <a:ea typeface="Times New Roman" panose="02020603050405020304" pitchFamily="18" charset="0"/>
              </a:rPr>
              <a:t> :  Dessinez une belle prairie en été, avec 2 vaches, 3 oiseaux, des fleurs</a:t>
            </a:r>
          </a:p>
          <a:p>
            <a:pPr algn="just">
              <a:lnSpc>
                <a:spcPct val="150000"/>
              </a:lnSpc>
            </a:pPr>
            <a:r>
              <a:rPr lang="fr-FR" sz="1000" b="1" dirty="0">
                <a:effectLst/>
                <a:latin typeface="Arial" panose="020B0604020202020204" pitchFamily="34" charset="0"/>
                <a:ea typeface="Times New Roman" panose="02020603050405020304" pitchFamily="18" charset="0"/>
              </a:rPr>
              <a:t>Equipe 3</a:t>
            </a:r>
            <a:r>
              <a:rPr lang="fr-FR" sz="1000" dirty="0">
                <a:effectLst/>
                <a:latin typeface="Arial" panose="020B0604020202020204" pitchFamily="34" charset="0"/>
                <a:ea typeface="Times New Roman" panose="02020603050405020304" pitchFamily="18" charset="0"/>
              </a:rPr>
              <a:t> :  Dessinez une belle prairie en été, avec 2 vaches avec 3 taches noires, 3 oiseaux en haut à gauche, 5 des fleurs rouges, 7 fleurs bleues, 3 vaches à droite avec 5 taches noires, 2 oiseaux au milieu, près du soleil à droite.</a:t>
            </a:r>
          </a:p>
          <a:p>
            <a:pPr algn="just">
              <a:lnSpc>
                <a:spcPct val="150000"/>
              </a:lnSpc>
            </a:pPr>
            <a:r>
              <a:rPr lang="fr-FR" sz="1000" b="1" dirty="0">
                <a:effectLst/>
                <a:latin typeface="Arial" panose="020B0604020202020204" pitchFamily="34" charset="0"/>
                <a:ea typeface="Times New Roman" panose="02020603050405020304" pitchFamily="18" charset="0"/>
              </a:rPr>
              <a:t>Equipe 4</a:t>
            </a:r>
            <a:r>
              <a:rPr lang="fr-FR" sz="1000" dirty="0">
                <a:effectLst/>
                <a:latin typeface="Arial" panose="020B0604020202020204" pitchFamily="34" charset="0"/>
                <a:ea typeface="Times New Roman" panose="02020603050405020304" pitchFamily="18" charset="0"/>
              </a:rPr>
              <a:t> :  Dessinez une belle prairie en été, avec 2 vaches avec 3 taches noires, 3 oiseaux en haut à gauche, 10 des fleurs rouges, 12 fleurs bleues, 3 vaches à droite avec 5 taches noires, 2 oiseaux au milieu, près du soleil à droite, au moins 17 brins d’herbes, 4 pommiers, 1 vache avec 2 taches marrons.</a:t>
            </a:r>
          </a:p>
          <a:p>
            <a:pPr algn="just">
              <a:lnSpc>
                <a:spcPct val="150000"/>
              </a:lnSpc>
            </a:pPr>
            <a:r>
              <a:rPr lang="fr-FR" sz="1000" b="1" dirty="0">
                <a:effectLst/>
                <a:latin typeface="Arial" panose="020B0604020202020204" pitchFamily="34" charset="0"/>
                <a:ea typeface="Times New Roman" panose="02020603050405020304" pitchFamily="18" charset="0"/>
              </a:rPr>
              <a:t>Equipe 5</a:t>
            </a:r>
            <a:r>
              <a:rPr lang="fr-FR" sz="1000" dirty="0">
                <a:effectLst/>
                <a:latin typeface="Arial" panose="020B0604020202020204" pitchFamily="34" charset="0"/>
                <a:ea typeface="Times New Roman" panose="02020603050405020304" pitchFamily="18" charset="0"/>
              </a:rPr>
              <a:t> :  Dessinez 2 vaches avec 3 taches noires, 3 oiseaux en haut à gauche, 10 des fleurs rouges, 12 fleurs bleues, 3 vaches à droite avec 5 taches noires, 2 oiseaux au milieu, près du soleil à droite, au moins 17 brins d’herbes, 4 pommiers, 1 vache avec 2 taches marrons.</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Au bout des 2 minutes afficher les œuvres dans l’ordre et les consignes au dessus.</a:t>
            </a:r>
          </a:p>
          <a:p>
            <a:pPr algn="just">
              <a:lnSpc>
                <a:spcPct val="150000"/>
              </a:lnSpc>
            </a:pPr>
            <a:r>
              <a:rPr lang="fr-FR" sz="1000" dirty="0">
                <a:effectLst/>
                <a:latin typeface="Arial" panose="020B0604020202020204" pitchFamily="34" charset="0"/>
                <a:ea typeface="Times New Roman" panose="02020603050405020304" pitchFamily="18" charset="0"/>
              </a:rPr>
              <a:t>Demandez aux participants de voter pour la plus belle réalisation et demandez leur de se placer en fonction du niveau de stress qu’ils ont eu (pas de stress plutôt vers le 1 et beaucoup de stress vers le 5).</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Débrief possible : dans le cas 5, on ne sait même plus ce qu’on dessine. </a:t>
            </a:r>
            <a:r>
              <a:rPr lang="fr-FR" sz="1000" dirty="0" err="1">
                <a:effectLst/>
                <a:latin typeface="Arial" panose="020B0604020202020204" pitchFamily="34" charset="0"/>
                <a:ea typeface="Times New Roman" panose="02020603050405020304" pitchFamily="18" charset="0"/>
              </a:rPr>
              <a:t>Exces</a:t>
            </a:r>
            <a:r>
              <a:rPr lang="fr-FR" sz="1000" dirty="0">
                <a:effectLst/>
                <a:latin typeface="Arial" panose="020B0604020202020204" pitchFamily="34" charset="0"/>
                <a:ea typeface="Times New Roman" panose="02020603050405020304" pitchFamily="18" charset="0"/>
              </a:rPr>
              <a:t> de détails du client ou PO qui croit bien faire. Dans le cas 1 pas assez de détails et on ne sait pas si c’est bien. Souvent c’est le 2 qui ressort.</a:t>
            </a:r>
          </a:p>
          <a:p>
            <a:pPr algn="just">
              <a:lnSpc>
                <a:spcPct val="150000"/>
              </a:lnSpc>
            </a:pPr>
            <a:r>
              <a:rPr lang="fr-FR" sz="1000" dirty="0">
                <a:effectLst/>
                <a:latin typeface="Arial" panose="020B0604020202020204" pitchFamily="34" charset="0"/>
                <a:ea typeface="Times New Roman" panose="02020603050405020304" pitchFamily="18" charset="0"/>
              </a:rPr>
              <a:t>En résumé, il faut des points de synchro pour donner des détails là ou l’équipe en a besoin, sinon trop de détails tu la créativité.</a:t>
            </a:r>
          </a:p>
          <a:p>
            <a:endParaRPr lang="fr-FR" dirty="0"/>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16</a:t>
            </a:fld>
            <a:endParaRPr lang="fr-FR"/>
          </a:p>
        </p:txBody>
      </p:sp>
    </p:spTree>
    <p:extLst>
      <p:ext uri="{BB962C8B-B14F-4D97-AF65-F5344CB8AC3E}">
        <p14:creationId xmlns:p14="http://schemas.microsoft.com/office/powerpoint/2010/main" val="1585165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Exercice possible :</a:t>
            </a:r>
          </a:p>
          <a:p>
            <a:r>
              <a:rPr lang="fr-FR" dirty="0"/>
              <a:t>Sur les 12 principes, triez-les en 3 catégories :</a:t>
            </a:r>
          </a:p>
          <a:p>
            <a:r>
              <a:rPr lang="fr-FR" dirty="0"/>
              <a:t>Ceux qui concernent le client, l’équipe et la méthodologie</a:t>
            </a:r>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19</a:t>
            </a:fld>
            <a:endParaRPr lang="fr-FR"/>
          </a:p>
        </p:txBody>
      </p:sp>
    </p:spTree>
    <p:extLst>
      <p:ext uri="{BB962C8B-B14F-4D97-AF65-F5344CB8AC3E}">
        <p14:creationId xmlns:p14="http://schemas.microsoft.com/office/powerpoint/2010/main" val="242005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à cette représentation, il y manque le storytelling et notamment que si on interroge le besoin, dans le 2eme cas, si un ticket de bus réponds au besoin, on ne fait pas le projet</a:t>
            </a:r>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20</a:t>
            </a:fld>
            <a:endParaRPr lang="fr-FR"/>
          </a:p>
        </p:txBody>
      </p:sp>
    </p:spTree>
    <p:extLst>
      <p:ext uri="{BB962C8B-B14F-4D97-AF65-F5344CB8AC3E}">
        <p14:creationId xmlns:p14="http://schemas.microsoft.com/office/powerpoint/2010/main" val="112295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22</a:t>
            </a:fld>
            <a:endParaRPr lang="fr-FR"/>
          </a:p>
        </p:txBody>
      </p:sp>
    </p:spTree>
    <p:extLst>
      <p:ext uri="{BB962C8B-B14F-4D97-AF65-F5344CB8AC3E}">
        <p14:creationId xmlns:p14="http://schemas.microsoft.com/office/powerpoint/2010/main" val="348542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23</a:t>
            </a:fld>
            <a:endParaRPr lang="fr-FR"/>
          </a:p>
        </p:txBody>
      </p:sp>
    </p:spTree>
    <p:extLst>
      <p:ext uri="{BB962C8B-B14F-4D97-AF65-F5344CB8AC3E}">
        <p14:creationId xmlns:p14="http://schemas.microsoft.com/office/powerpoint/2010/main" val="57216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07418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611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791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452604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5822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76179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191068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12253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32057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71469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23166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D30667D-3FFD-49C1-BFE1-22C52A3BC47C}" type="datetimeFigureOut">
              <a:rPr lang="fr-FR" smtClean="0"/>
              <a:t>07/02/2024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59463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D30667D-3FFD-49C1-BFE1-22C52A3BC47C}" type="datetimeFigureOut">
              <a:rPr lang="fr-FR" smtClean="0"/>
              <a:t>07/02/2024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21104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0667D-3FFD-49C1-BFE1-22C52A3BC47C}" type="datetimeFigureOut">
              <a:rPr lang="fr-FR" smtClean="0"/>
              <a:t>07/02/2024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0136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89246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20463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D30667D-3FFD-49C1-BFE1-22C52A3BC47C}" type="datetimeFigureOut">
              <a:rPr lang="fr-FR" smtClean="0"/>
              <a:t>07/02/2024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E9D837A-2B27-4C50-BFEF-395B09D5A66A}" type="slidenum">
              <a:rPr lang="fr-FR" smtClean="0"/>
              <a:t>‹N°›</a:t>
            </a:fld>
            <a:endParaRPr lang="fr-FR"/>
          </a:p>
        </p:txBody>
      </p:sp>
      <p:sp>
        <p:nvSpPr>
          <p:cNvPr id="9" name="ZoneTexte 8">
            <a:extLst>
              <a:ext uri="{FF2B5EF4-FFF2-40B4-BE49-F238E27FC236}">
                <a16:creationId xmlns:a16="http://schemas.microsoft.com/office/drawing/2014/main" id="{47CD8BC1-8037-10DE-27F1-4F5C956D555D}"/>
              </a:ext>
            </a:extLst>
          </p:cNvPr>
          <p:cNvSpPr txBox="1"/>
          <p:nvPr userDrawn="1">
            <p:extLst>
              <p:ext uri="{1162E1C5-73C7-4A58-AE30-91384D911F3F}">
                <p184:classification xmlns:p184="http://schemas.microsoft.com/office/powerpoint/2018/4/main" val="ftr"/>
              </p:ext>
            </p:extLst>
          </p:nvPr>
        </p:nvSpPr>
        <p:spPr>
          <a:xfrm>
            <a:off x="11877675" y="6672580"/>
            <a:ext cx="273050" cy="121920"/>
          </a:xfrm>
          <a:prstGeom prst="rect">
            <a:avLst/>
          </a:prstGeom>
        </p:spPr>
        <p:txBody>
          <a:bodyPr horzOverflow="overflow" lIns="0" tIns="0" rIns="0" bIns="0">
            <a:spAutoFit/>
          </a:bodyPr>
          <a:lstStyle/>
          <a:p>
            <a:pPr algn="l"/>
            <a:r>
              <a:rPr lang="fr-FR" sz="8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26442744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file:////Users/Cedric/Google%20Drive/Fenikso/Formations/Agilite&#769;/iceberg-underwater-vector.jpeg" TargetMode="External"/><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agilemanifesto.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Méthodes agiles de gestion et amorçage de projet</a:t>
            </a:r>
          </a:p>
        </p:txBody>
      </p:sp>
      <p:sp>
        <p:nvSpPr>
          <p:cNvPr id="3" name="Sous-titre 2"/>
          <p:cNvSpPr>
            <a:spLocks noGrp="1"/>
          </p:cNvSpPr>
          <p:nvPr>
            <p:ph type="subTitle" idx="1"/>
          </p:nvPr>
        </p:nvSpPr>
        <p:spPr/>
        <p:txBody>
          <a:bodyPr>
            <a:normAutofit fontScale="70000" lnSpcReduction="20000"/>
          </a:bodyPr>
          <a:lstStyle/>
          <a:p>
            <a:endParaRPr lang="fr-FR" dirty="0"/>
          </a:p>
          <a:p>
            <a:endParaRPr lang="fr-FR" dirty="0"/>
          </a:p>
          <a:p>
            <a:pPr algn="r"/>
            <a:r>
              <a:rPr lang="fr-FR" dirty="0"/>
              <a:t>Sandrine ZUK - 2021</a:t>
            </a:r>
          </a:p>
          <a:p>
            <a:pPr algn="r"/>
            <a:r>
              <a:rPr lang="fr-FR" dirty="0"/>
              <a:t>Relecture </a:t>
            </a:r>
            <a:r>
              <a:rPr lang="fr-FR" dirty="0" err="1"/>
              <a:t>K.Kueny</a:t>
            </a:r>
            <a:r>
              <a:rPr lang="fr-FR" dirty="0"/>
              <a:t> 2024</a:t>
            </a:r>
          </a:p>
        </p:txBody>
      </p:sp>
    </p:spTree>
    <p:extLst>
      <p:ext uri="{BB962C8B-B14F-4D97-AF65-F5344CB8AC3E}">
        <p14:creationId xmlns:p14="http://schemas.microsoft.com/office/powerpoint/2010/main" val="377577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changer ?</a:t>
            </a:r>
          </a:p>
        </p:txBody>
      </p:sp>
      <p:sp>
        <p:nvSpPr>
          <p:cNvPr id="3" name="Espace réservé du contenu 2"/>
          <p:cNvSpPr>
            <a:spLocks noGrp="1"/>
          </p:cNvSpPr>
          <p:nvPr>
            <p:ph idx="1"/>
          </p:nvPr>
        </p:nvSpPr>
        <p:spPr/>
        <p:txBody>
          <a:bodyPr/>
          <a:lstStyle/>
          <a:p>
            <a:r>
              <a:rPr lang="fr-FR" dirty="0"/>
              <a:t>Digitalisation</a:t>
            </a:r>
          </a:p>
          <a:p>
            <a:r>
              <a:rPr lang="fr-FR" dirty="0"/>
              <a:t>Concurrence</a:t>
            </a:r>
          </a:p>
          <a:p>
            <a:r>
              <a:rPr lang="fr-FR" dirty="0"/>
              <a:t>Se réinventé / Innover</a:t>
            </a:r>
          </a:p>
          <a:p>
            <a:r>
              <a:rPr lang="fr-FR" dirty="0"/>
              <a:t>Changement de rythme</a:t>
            </a:r>
          </a:p>
          <a:p>
            <a:r>
              <a:rPr lang="fr-FR" dirty="0"/>
              <a:t>Sens et Connectée</a:t>
            </a:r>
          </a:p>
        </p:txBody>
      </p:sp>
      <p:pic>
        <p:nvPicPr>
          <p:cNvPr id="4" name="Picture 10" descr="RÃ©sultat de recherche d'images pour &quot;digitalisa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5404" y="1170620"/>
            <a:ext cx="2335813" cy="1468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etective-concurrence-deloya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775" y="865472"/>
            <a:ext cx="2582692" cy="17393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Ã©sultat de recherche d'images pour &quot;lego creator 3 in 1&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7270" y="3717424"/>
            <a:ext cx="2712890" cy="271289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6"/>
          <a:stretch>
            <a:fillRect/>
          </a:stretch>
        </p:blipFill>
        <p:spPr>
          <a:xfrm>
            <a:off x="9482540" y="3623733"/>
            <a:ext cx="2281367" cy="2221406"/>
          </a:xfrm>
          <a:prstGeom prst="rect">
            <a:avLst/>
          </a:prstGeom>
        </p:spPr>
      </p:pic>
      <p:pic>
        <p:nvPicPr>
          <p:cNvPr id="10" name="Image 9"/>
          <p:cNvPicPr>
            <a:picLocks noChangeAspect="1"/>
          </p:cNvPicPr>
          <p:nvPr/>
        </p:nvPicPr>
        <p:blipFill>
          <a:blip r:embed="rId7"/>
          <a:stretch>
            <a:fillRect/>
          </a:stretch>
        </p:blipFill>
        <p:spPr>
          <a:xfrm>
            <a:off x="2896658" y="4300612"/>
            <a:ext cx="2273653" cy="2310324"/>
          </a:xfrm>
          <a:prstGeom prst="rect">
            <a:avLst/>
          </a:prstGeom>
        </p:spPr>
      </p:pic>
    </p:spTree>
    <p:extLst>
      <p:ext uri="{BB962C8B-B14F-4D97-AF65-F5344CB8AC3E}">
        <p14:creationId xmlns:p14="http://schemas.microsoft.com/office/powerpoint/2010/main" val="167929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Changer ?</a:t>
            </a:r>
          </a:p>
        </p:txBody>
      </p:sp>
      <p:sp>
        <p:nvSpPr>
          <p:cNvPr id="3" name="Espace réservé du contenu 2"/>
          <p:cNvSpPr>
            <a:spLocks noGrp="1"/>
          </p:cNvSpPr>
          <p:nvPr>
            <p:ph idx="1"/>
          </p:nvPr>
        </p:nvSpPr>
        <p:spPr/>
        <p:txBody>
          <a:bodyPr/>
          <a:lstStyle/>
          <a:p>
            <a:r>
              <a:rPr lang="fr-FR" dirty="0"/>
              <a:t>« Ce n’est pas la plus forte des espèces qui survit, ni la plus intelligente, mais celle qui s’adapte le mieux » Charles Darwin</a:t>
            </a:r>
          </a:p>
          <a:p>
            <a:endParaRPr lang="fr-FR" dirty="0"/>
          </a:p>
        </p:txBody>
      </p:sp>
      <p:pic>
        <p:nvPicPr>
          <p:cNvPr id="4" name="Picture 2" descr="RÃ©sultat de recherche d'images pour &quot;darwin&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44496" y="3212011"/>
            <a:ext cx="2397184" cy="292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89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bien alors, c’est quoi ?</a:t>
            </a:r>
          </a:p>
        </p:txBody>
      </p:sp>
      <p:pic>
        <p:nvPicPr>
          <p:cNvPr id="4" name="Picture 2" descr="RÃ©sultat de recherche d'images pour &quot;guide recette de cuisi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001" y="1960404"/>
            <a:ext cx="4089083" cy="40890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ssociÃ©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780" y="1960404"/>
            <a:ext cx="3281363" cy="40890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Ã©sultat de recherche d'images pour &quot;croix&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632" y="3579016"/>
            <a:ext cx="2354149" cy="2470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Ã©sultat de recherche d'images pour &quot;croix&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792" y="2652792"/>
            <a:ext cx="2919338" cy="306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634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L’agilité</a:t>
            </a:r>
          </a:p>
        </p:txBody>
      </p:sp>
      <p:sp>
        <p:nvSpPr>
          <p:cNvPr id="3" name="Espace réservé du contenu 2"/>
          <p:cNvSpPr>
            <a:spLocks noGrp="1"/>
          </p:cNvSpPr>
          <p:nvPr>
            <p:ph idx="1"/>
          </p:nvPr>
        </p:nvSpPr>
        <p:spPr/>
        <p:txBody>
          <a:bodyPr/>
          <a:lstStyle/>
          <a:p>
            <a:r>
              <a:rPr lang="fr-FR" b="1" dirty="0">
                <a:solidFill>
                  <a:schemeClr val="accent6"/>
                </a:solidFill>
              </a:rPr>
              <a:t>C’est une philosophie,</a:t>
            </a:r>
          </a:p>
          <a:p>
            <a:pPr marL="0" indent="0">
              <a:buNone/>
            </a:pPr>
            <a:r>
              <a:rPr lang="fr-FR" b="1" dirty="0">
                <a:solidFill>
                  <a:schemeClr val="accent6"/>
                </a:solidFill>
              </a:rPr>
              <a:t>Un état d’esprit avant tout !</a:t>
            </a:r>
          </a:p>
        </p:txBody>
      </p:sp>
      <p:pic>
        <p:nvPicPr>
          <p:cNvPr id="5" name="Image 4"/>
          <p:cNvPicPr>
            <a:picLocks noChangeAspect="1"/>
          </p:cNvPicPr>
          <p:nvPr/>
        </p:nvPicPr>
        <p:blipFill>
          <a:blip r:embed="rId2"/>
          <a:stretch>
            <a:fillRect/>
          </a:stretch>
        </p:blipFill>
        <p:spPr>
          <a:xfrm>
            <a:off x="6852215" y="2810933"/>
            <a:ext cx="4539509" cy="2730854"/>
          </a:xfrm>
          <a:prstGeom prst="rect">
            <a:avLst/>
          </a:prstGeom>
        </p:spPr>
      </p:pic>
    </p:spTree>
    <p:extLst>
      <p:ext uri="{BB962C8B-B14F-4D97-AF65-F5344CB8AC3E}">
        <p14:creationId xmlns:p14="http://schemas.microsoft.com/office/powerpoint/2010/main" val="291907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L’agilité</a:t>
            </a:r>
          </a:p>
        </p:txBody>
      </p:sp>
      <p:pic>
        <p:nvPicPr>
          <p:cNvPr id="4" name="Espace réservé du contenu 4"/>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3339524" y="1600054"/>
            <a:ext cx="7659288" cy="4762029"/>
          </a:xfrm>
          <a:prstGeom prst="rect">
            <a:avLst/>
          </a:prstGeom>
        </p:spPr>
      </p:pic>
      <p:sp>
        <p:nvSpPr>
          <p:cNvPr id="5" name="ZoneTexte 4"/>
          <p:cNvSpPr txBox="1"/>
          <p:nvPr/>
        </p:nvSpPr>
        <p:spPr>
          <a:xfrm>
            <a:off x="3372564" y="1793861"/>
            <a:ext cx="2913533" cy="830997"/>
          </a:xfrm>
          <a:prstGeom prst="rect">
            <a:avLst/>
          </a:prstGeom>
          <a:noFill/>
        </p:spPr>
        <p:txBody>
          <a:bodyPr wrap="square" rtlCol="0">
            <a:spAutoFit/>
          </a:bodyPr>
          <a:lstStyle/>
          <a:p>
            <a:pPr algn="ctr" defTabSz="914400" eaLnBrk="0" fontAlgn="base" hangingPunct="0">
              <a:spcBef>
                <a:spcPct val="0"/>
              </a:spcBef>
              <a:spcAft>
                <a:spcPct val="0"/>
              </a:spcAft>
            </a:pPr>
            <a:r>
              <a:rPr lang="fr-FR" sz="2000" b="1" dirty="0">
                <a:solidFill>
                  <a:schemeClr val="tx1">
                    <a:lumMod val="75000"/>
                    <a:lumOff val="25000"/>
                  </a:schemeClr>
                </a:solidFill>
              </a:rPr>
              <a:t>Méthodes agiles</a:t>
            </a:r>
          </a:p>
          <a:p>
            <a:pPr algn="ctr" defTabSz="914400" eaLnBrk="0" fontAlgn="base" hangingPunct="0">
              <a:spcBef>
                <a:spcPct val="0"/>
              </a:spcBef>
              <a:spcAft>
                <a:spcPct val="0"/>
              </a:spcAft>
            </a:pPr>
            <a:r>
              <a:rPr lang="fr-FR" sz="1400" dirty="0" err="1">
                <a:solidFill>
                  <a:schemeClr val="tx1">
                    <a:lumMod val="75000"/>
                    <a:lumOff val="25000"/>
                  </a:schemeClr>
                </a:solidFill>
              </a:rPr>
              <a:t>Scrum</a:t>
            </a:r>
            <a:r>
              <a:rPr lang="fr-FR" sz="1400" dirty="0">
                <a:solidFill>
                  <a:schemeClr val="tx1">
                    <a:lumMod val="75000"/>
                    <a:lumOff val="25000"/>
                  </a:schemeClr>
                </a:solidFill>
              </a:rPr>
              <a:t>, Kanban, </a:t>
            </a:r>
          </a:p>
          <a:p>
            <a:pPr algn="ctr" defTabSz="914400" eaLnBrk="0" fontAlgn="base" hangingPunct="0">
              <a:spcBef>
                <a:spcPct val="0"/>
              </a:spcBef>
              <a:spcAft>
                <a:spcPct val="0"/>
              </a:spcAft>
            </a:pPr>
            <a:r>
              <a:rPr lang="fr-FR" sz="1400" dirty="0" err="1">
                <a:solidFill>
                  <a:schemeClr val="tx1">
                    <a:lumMod val="75000"/>
                    <a:lumOff val="25000"/>
                  </a:schemeClr>
                </a:solidFill>
              </a:rPr>
              <a:t>Safe</a:t>
            </a:r>
            <a:r>
              <a:rPr lang="fr-FR" sz="1400" dirty="0">
                <a:solidFill>
                  <a:schemeClr val="tx1">
                    <a:lumMod val="75000"/>
                    <a:lumOff val="25000"/>
                  </a:schemeClr>
                </a:solidFill>
              </a:rPr>
              <a:t>, </a:t>
            </a:r>
            <a:r>
              <a:rPr lang="fr-FR" sz="1400" dirty="0" err="1">
                <a:solidFill>
                  <a:schemeClr val="tx1">
                    <a:lumMod val="75000"/>
                    <a:lumOff val="25000"/>
                  </a:schemeClr>
                </a:solidFill>
              </a:rPr>
              <a:t>LeSS</a:t>
            </a:r>
            <a:r>
              <a:rPr lang="fr-FR" sz="1400" dirty="0">
                <a:solidFill>
                  <a:schemeClr val="tx1">
                    <a:lumMod val="75000"/>
                    <a:lumOff val="25000"/>
                  </a:schemeClr>
                </a:solidFill>
              </a:rPr>
              <a:t>, </a:t>
            </a:r>
            <a:r>
              <a:rPr lang="mr-IN" sz="1400" dirty="0">
                <a:solidFill>
                  <a:schemeClr val="tx1">
                    <a:lumMod val="75000"/>
                    <a:lumOff val="25000"/>
                  </a:schemeClr>
                </a:solidFill>
              </a:rPr>
              <a:t>…</a:t>
            </a:r>
            <a:endParaRPr lang="fr-FR" sz="1400" dirty="0">
              <a:solidFill>
                <a:schemeClr val="tx1">
                  <a:lumMod val="75000"/>
                  <a:lumOff val="25000"/>
                </a:schemeClr>
              </a:solidFill>
            </a:endParaRPr>
          </a:p>
        </p:txBody>
      </p:sp>
      <p:sp>
        <p:nvSpPr>
          <p:cNvPr id="6" name="ZoneTexte 5"/>
          <p:cNvSpPr txBox="1"/>
          <p:nvPr/>
        </p:nvSpPr>
        <p:spPr>
          <a:xfrm>
            <a:off x="8146791" y="1793861"/>
            <a:ext cx="2836493" cy="830997"/>
          </a:xfrm>
          <a:prstGeom prst="rect">
            <a:avLst/>
          </a:prstGeom>
          <a:noFill/>
        </p:spPr>
        <p:txBody>
          <a:bodyPr wrap="square" rtlCol="0">
            <a:spAutoFit/>
          </a:bodyPr>
          <a:lstStyle/>
          <a:p>
            <a:pPr algn="ctr" defTabSz="914400" eaLnBrk="0" fontAlgn="base" hangingPunct="0">
              <a:spcBef>
                <a:spcPct val="0"/>
              </a:spcBef>
              <a:spcAft>
                <a:spcPct val="0"/>
              </a:spcAft>
            </a:pPr>
            <a:r>
              <a:rPr lang="fr-FR" sz="2000" b="1" dirty="0">
                <a:solidFill>
                  <a:schemeClr val="tx1">
                    <a:lumMod val="75000"/>
                    <a:lumOff val="25000"/>
                  </a:schemeClr>
                </a:solidFill>
              </a:rPr>
              <a:t>Pratiques agiles</a:t>
            </a:r>
          </a:p>
          <a:p>
            <a:pPr algn="ctr" defTabSz="914400" eaLnBrk="0" fontAlgn="base" hangingPunct="0">
              <a:spcBef>
                <a:spcPct val="0"/>
              </a:spcBef>
              <a:spcAft>
                <a:spcPct val="0"/>
              </a:spcAft>
            </a:pPr>
            <a:r>
              <a:rPr lang="fr-FR" sz="1400" dirty="0">
                <a:solidFill>
                  <a:schemeClr val="tx1">
                    <a:lumMod val="75000"/>
                    <a:lumOff val="25000"/>
                  </a:schemeClr>
                </a:solidFill>
              </a:rPr>
              <a:t>User Story, </a:t>
            </a:r>
            <a:r>
              <a:rPr lang="fr-FR" sz="1400" dirty="0" err="1">
                <a:solidFill>
                  <a:schemeClr val="tx1">
                    <a:lumMod val="75000"/>
                    <a:lumOff val="25000"/>
                  </a:schemeClr>
                </a:solidFill>
              </a:rPr>
              <a:t>DoD</a:t>
            </a:r>
            <a:r>
              <a:rPr lang="fr-FR" sz="1400" dirty="0">
                <a:solidFill>
                  <a:schemeClr val="tx1">
                    <a:lumMod val="75000"/>
                    <a:lumOff val="25000"/>
                  </a:schemeClr>
                </a:solidFill>
              </a:rPr>
              <a:t>, </a:t>
            </a:r>
          </a:p>
          <a:p>
            <a:pPr algn="ctr" defTabSz="914400" eaLnBrk="0" fontAlgn="base" hangingPunct="0">
              <a:spcBef>
                <a:spcPct val="0"/>
              </a:spcBef>
              <a:spcAft>
                <a:spcPct val="0"/>
              </a:spcAft>
            </a:pPr>
            <a:r>
              <a:rPr lang="fr-FR" sz="1400" dirty="0">
                <a:solidFill>
                  <a:schemeClr val="tx1">
                    <a:lumMod val="75000"/>
                    <a:lumOff val="25000"/>
                  </a:schemeClr>
                </a:solidFill>
              </a:rPr>
              <a:t>Planning Poker, </a:t>
            </a:r>
            <a:r>
              <a:rPr lang="mr-IN" sz="1400" dirty="0">
                <a:solidFill>
                  <a:schemeClr val="tx1">
                    <a:lumMod val="75000"/>
                    <a:lumOff val="25000"/>
                  </a:schemeClr>
                </a:solidFill>
              </a:rPr>
              <a:t>…</a:t>
            </a:r>
            <a:endParaRPr lang="fr-FR" sz="1400" dirty="0">
              <a:solidFill>
                <a:schemeClr val="tx1">
                  <a:lumMod val="75000"/>
                  <a:lumOff val="25000"/>
                </a:schemeClr>
              </a:solidFill>
            </a:endParaRPr>
          </a:p>
        </p:txBody>
      </p:sp>
      <p:sp>
        <p:nvSpPr>
          <p:cNvPr id="7" name="Rectangle 6"/>
          <p:cNvSpPr/>
          <p:nvPr/>
        </p:nvSpPr>
        <p:spPr>
          <a:xfrm>
            <a:off x="3969168" y="4160166"/>
            <a:ext cx="6813285" cy="1754326"/>
          </a:xfrm>
          <a:prstGeom prst="rect">
            <a:avLst/>
          </a:prstGeom>
        </p:spPr>
        <p:txBody>
          <a:bodyPr wrap="square">
            <a:spAutoFit/>
          </a:bodyPr>
          <a:lstStyle/>
          <a:p>
            <a:pPr algn="ctr" defTabSz="914400" eaLnBrk="0" fontAlgn="base" hangingPunct="0">
              <a:spcBef>
                <a:spcPct val="0"/>
              </a:spcBef>
              <a:spcAft>
                <a:spcPct val="0"/>
              </a:spcAft>
            </a:pPr>
            <a:r>
              <a:rPr lang="fr-FR" sz="3600" b="1" dirty="0">
                <a:solidFill>
                  <a:prstClr val="white"/>
                </a:solidFill>
                <a:ea typeface="Lucida Sans" charset="0"/>
                <a:cs typeface="Lucida Sans" charset="0"/>
              </a:rPr>
              <a:t>Valeurs agiles</a:t>
            </a:r>
          </a:p>
          <a:p>
            <a:pPr algn="ctr" defTabSz="914400" eaLnBrk="0" fontAlgn="base" hangingPunct="0">
              <a:spcBef>
                <a:spcPct val="0"/>
              </a:spcBef>
              <a:spcAft>
                <a:spcPct val="0"/>
              </a:spcAft>
            </a:pPr>
            <a:r>
              <a:rPr lang="fr-FR" sz="3600" b="1" dirty="0">
                <a:solidFill>
                  <a:prstClr val="white"/>
                </a:solidFill>
                <a:ea typeface="Lucida Sans" charset="0"/>
                <a:cs typeface="Lucida Sans" charset="0"/>
              </a:rPr>
              <a:t>&amp;</a:t>
            </a:r>
          </a:p>
          <a:p>
            <a:pPr algn="ctr" defTabSz="914400" eaLnBrk="0" fontAlgn="base" hangingPunct="0">
              <a:spcBef>
                <a:spcPct val="0"/>
              </a:spcBef>
              <a:spcAft>
                <a:spcPct val="0"/>
              </a:spcAft>
            </a:pPr>
            <a:r>
              <a:rPr lang="fr-FR" sz="3600" b="1" dirty="0">
                <a:solidFill>
                  <a:prstClr val="white"/>
                </a:solidFill>
                <a:ea typeface="Lucida Sans" charset="0"/>
                <a:cs typeface="Lucida Sans" charset="0"/>
              </a:rPr>
              <a:t>Principes agiles</a:t>
            </a:r>
          </a:p>
        </p:txBody>
      </p:sp>
      <p:sp>
        <p:nvSpPr>
          <p:cNvPr id="8" name="Rectangle 7"/>
          <p:cNvSpPr/>
          <p:nvPr/>
        </p:nvSpPr>
        <p:spPr>
          <a:xfrm>
            <a:off x="4931196" y="6414582"/>
            <a:ext cx="5177080" cy="369332"/>
          </a:xfrm>
          <a:prstGeom prst="rect">
            <a:avLst/>
          </a:prstGeom>
        </p:spPr>
        <p:txBody>
          <a:bodyPr wrap="square">
            <a:spAutoFit/>
          </a:bodyPr>
          <a:lstStyle/>
          <a:p>
            <a:pPr marL="38100" lvl="0">
              <a:buSzPts val="3000"/>
            </a:pPr>
            <a:r>
              <a:rPr lang="fr" dirty="0"/>
              <a:t>Manifeste agile : </a:t>
            </a:r>
            <a:r>
              <a:rPr lang="fr" u="sng" dirty="0">
                <a:solidFill>
                  <a:schemeClr val="accent2"/>
                </a:solidFill>
                <a:hlinkClick r:id="rId4"/>
              </a:rPr>
              <a:t>http://agilemanifesto.org/</a:t>
            </a:r>
            <a:endParaRPr lang="fr" u="sng" dirty="0">
              <a:solidFill>
                <a:schemeClr val="accent2"/>
              </a:solidFill>
            </a:endParaRPr>
          </a:p>
        </p:txBody>
      </p:sp>
    </p:spTree>
    <p:extLst>
      <p:ext uri="{BB962C8B-B14F-4D97-AF65-F5344CB8AC3E}">
        <p14:creationId xmlns:p14="http://schemas.microsoft.com/office/powerpoint/2010/main" val="2199272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a:t>
            </a:r>
          </a:p>
        </p:txBody>
      </p:sp>
      <p:sp>
        <p:nvSpPr>
          <p:cNvPr id="3" name="Espace réservé du contenu 2"/>
          <p:cNvSpPr>
            <a:spLocks noGrp="1"/>
          </p:cNvSpPr>
          <p:nvPr>
            <p:ph idx="1"/>
          </p:nvPr>
        </p:nvSpPr>
        <p:spPr/>
        <p:txBody>
          <a:bodyPr/>
          <a:lstStyle/>
          <a:p>
            <a:pPr lvl="0">
              <a:spcBef>
                <a:spcPts val="600"/>
              </a:spcBef>
            </a:pPr>
            <a:r>
              <a:rPr lang="fr-FR" dirty="0">
                <a:solidFill>
                  <a:schemeClr val="tx2"/>
                </a:solidFill>
              </a:rPr>
              <a:t>NOUS DECOUVRONS COMMENT MIEUX DEVELOPPER DES LOGICIELS PAR LA PRATIQUE &amp; EN AIDANT LES AUTRES A LE FAIRE.</a:t>
            </a:r>
          </a:p>
          <a:p>
            <a:endParaRPr lang="fr-FR" dirty="0"/>
          </a:p>
        </p:txBody>
      </p:sp>
      <p:pic>
        <p:nvPicPr>
          <p:cNvPr id="4" name="Image 3"/>
          <p:cNvPicPr>
            <a:picLocks noChangeAspect="1"/>
          </p:cNvPicPr>
          <p:nvPr/>
        </p:nvPicPr>
        <p:blipFill>
          <a:blip r:embed="rId3"/>
          <a:stretch>
            <a:fillRect/>
          </a:stretch>
        </p:blipFill>
        <p:spPr>
          <a:xfrm>
            <a:off x="6942667" y="2988272"/>
            <a:ext cx="4660053" cy="3499894"/>
          </a:xfrm>
          <a:prstGeom prst="rect">
            <a:avLst/>
          </a:prstGeom>
        </p:spPr>
      </p:pic>
    </p:spTree>
    <p:extLst>
      <p:ext uri="{BB962C8B-B14F-4D97-AF65-F5344CB8AC3E}">
        <p14:creationId xmlns:p14="http://schemas.microsoft.com/office/powerpoint/2010/main" val="91933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Dessine-moi une prairie</a:t>
            </a:r>
          </a:p>
        </p:txBody>
      </p:sp>
      <p:pic>
        <p:nvPicPr>
          <p:cNvPr id="4" name="Image 3"/>
          <p:cNvPicPr>
            <a:picLocks noChangeAspect="1"/>
          </p:cNvPicPr>
          <p:nvPr/>
        </p:nvPicPr>
        <p:blipFill>
          <a:blip r:embed="rId3"/>
          <a:stretch>
            <a:fillRect/>
          </a:stretch>
        </p:blipFill>
        <p:spPr>
          <a:xfrm>
            <a:off x="4807388" y="1683000"/>
            <a:ext cx="2584871" cy="4679279"/>
          </a:xfrm>
          <a:prstGeom prst="rect">
            <a:avLst/>
          </a:prstGeom>
        </p:spPr>
      </p:pic>
      <p:pic>
        <p:nvPicPr>
          <p:cNvPr id="5" name="Image 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340134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 – Les Valeurs</a:t>
            </a:r>
          </a:p>
        </p:txBody>
      </p:sp>
      <p:sp>
        <p:nvSpPr>
          <p:cNvPr id="3" name="Espace réservé du contenu 2"/>
          <p:cNvSpPr>
            <a:spLocks noGrp="1"/>
          </p:cNvSpPr>
          <p:nvPr>
            <p:ph idx="1"/>
          </p:nvPr>
        </p:nvSpPr>
        <p:spPr>
          <a:xfrm>
            <a:off x="2589212" y="2133600"/>
            <a:ext cx="8915400" cy="4358640"/>
          </a:xfrm>
        </p:spPr>
        <p:txBody>
          <a:bodyPr>
            <a:normAutofit/>
          </a:bodyPr>
          <a:lstStyle/>
          <a:p>
            <a:r>
              <a:rPr lang="fr-FR" altLang="fr-FR" dirty="0">
                <a:solidFill>
                  <a:schemeClr val="tx2"/>
                </a:solidFill>
              </a:rPr>
              <a:t>Les individus et leurs interactions plus que les processus et les outils</a:t>
            </a:r>
          </a:p>
          <a:p>
            <a:pPr marL="0" indent="0" algn="ctr">
              <a:buNone/>
            </a:pPr>
            <a:endParaRPr lang="fr-FR" altLang="fr-FR" dirty="0">
              <a:solidFill>
                <a:schemeClr val="tx2"/>
              </a:solidFill>
            </a:endParaRPr>
          </a:p>
          <a:p>
            <a:pPr marL="0" indent="0" algn="ctr">
              <a:buNone/>
            </a:pPr>
            <a:endParaRPr lang="fr-FR" altLang="fr-FR" dirty="0">
              <a:solidFill>
                <a:schemeClr val="tx2"/>
              </a:solidFill>
            </a:endParaRPr>
          </a:p>
          <a:p>
            <a:pPr marL="0" indent="0" algn="ctr">
              <a:buNone/>
            </a:pPr>
            <a:endParaRPr lang="fr-FR" altLang="fr-FR" dirty="0">
              <a:solidFill>
                <a:schemeClr val="tx2"/>
              </a:solidFill>
            </a:endParaRPr>
          </a:p>
          <a:p>
            <a:pPr marL="0" indent="0" algn="ctr">
              <a:buNone/>
            </a:pPr>
            <a:endParaRPr lang="fr-FR" altLang="fr-FR" b="1" dirty="0">
              <a:solidFill>
                <a:schemeClr val="tx2"/>
              </a:solidFill>
            </a:endParaRPr>
          </a:p>
          <a:p>
            <a:endParaRPr lang="fr-FR" dirty="0"/>
          </a:p>
          <a:p>
            <a:r>
              <a:rPr lang="fr-FR" altLang="fr-FR" dirty="0">
                <a:solidFill>
                  <a:schemeClr val="tx2"/>
                </a:solidFill>
              </a:rPr>
              <a:t>Des logiciels opérationnels plus qu’une documentation exhaustive</a:t>
            </a:r>
          </a:p>
          <a:p>
            <a:endParaRPr lang="fr-FR" dirty="0"/>
          </a:p>
        </p:txBody>
      </p:sp>
      <p:pic>
        <p:nvPicPr>
          <p:cNvPr id="4" name="Picture 4" descr="C:\Users\xqni072\Desktop\i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232" y="2876528"/>
            <a:ext cx="1715924" cy="13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xqni072\Desktop\i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809" y="2694294"/>
            <a:ext cx="1360364" cy="136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C:\Users\xqni072\Desktop\inde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992" y="5245011"/>
            <a:ext cx="1434164" cy="135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xqni072\Desktop\index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418" y="5245012"/>
            <a:ext cx="1180623" cy="118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711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 – Les Valeurs</a:t>
            </a:r>
          </a:p>
        </p:txBody>
      </p:sp>
      <p:sp>
        <p:nvSpPr>
          <p:cNvPr id="3" name="Espace réservé du contenu 2"/>
          <p:cNvSpPr>
            <a:spLocks noGrp="1"/>
          </p:cNvSpPr>
          <p:nvPr>
            <p:ph idx="1"/>
          </p:nvPr>
        </p:nvSpPr>
        <p:spPr>
          <a:xfrm>
            <a:off x="2589212" y="2133600"/>
            <a:ext cx="8915400" cy="4358640"/>
          </a:xfrm>
        </p:spPr>
        <p:txBody>
          <a:bodyPr>
            <a:normAutofit/>
          </a:bodyPr>
          <a:lstStyle/>
          <a:p>
            <a:r>
              <a:rPr lang="fr-FR" altLang="fr-FR" dirty="0">
                <a:solidFill>
                  <a:schemeClr val="tx2"/>
                </a:solidFill>
              </a:rPr>
              <a:t>La collaboration avec les clients plus que la négociation contractuelle</a:t>
            </a:r>
          </a:p>
          <a:p>
            <a:pPr marL="0" indent="0" algn="ctr">
              <a:buNone/>
            </a:pPr>
            <a:endParaRPr lang="fr-FR" altLang="fr-FR" dirty="0">
              <a:solidFill>
                <a:schemeClr val="tx2"/>
              </a:solidFill>
            </a:endParaRPr>
          </a:p>
          <a:p>
            <a:pPr marL="0" indent="0" algn="ctr">
              <a:buNone/>
            </a:pPr>
            <a:endParaRPr lang="fr-FR" altLang="fr-FR" dirty="0">
              <a:solidFill>
                <a:schemeClr val="tx2"/>
              </a:solidFill>
            </a:endParaRPr>
          </a:p>
          <a:p>
            <a:pPr marL="0" indent="0" algn="ctr">
              <a:buNone/>
            </a:pPr>
            <a:endParaRPr lang="fr-FR" altLang="fr-FR" dirty="0">
              <a:solidFill>
                <a:schemeClr val="tx2"/>
              </a:solidFill>
            </a:endParaRPr>
          </a:p>
          <a:p>
            <a:pPr marL="0" indent="0" algn="ctr">
              <a:buNone/>
            </a:pPr>
            <a:endParaRPr lang="fr-FR" altLang="fr-FR" b="1" dirty="0">
              <a:solidFill>
                <a:schemeClr val="tx2"/>
              </a:solidFill>
            </a:endParaRPr>
          </a:p>
          <a:p>
            <a:endParaRPr lang="fr-FR" altLang="fr-FR" dirty="0">
              <a:solidFill>
                <a:schemeClr val="tx2"/>
              </a:solidFill>
            </a:endParaRPr>
          </a:p>
          <a:p>
            <a:r>
              <a:rPr lang="fr-FR" altLang="fr-FR" dirty="0">
                <a:solidFill>
                  <a:schemeClr val="tx2"/>
                </a:solidFill>
              </a:rPr>
              <a:t>L’adaptation au changement plus que le suivi d’un plan</a:t>
            </a:r>
          </a:p>
          <a:p>
            <a:endParaRPr lang="fr-FR" dirty="0"/>
          </a:p>
        </p:txBody>
      </p:sp>
      <p:pic>
        <p:nvPicPr>
          <p:cNvPr id="6" name="Picture 7" descr="C:\Users\xqni072\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563" y="2631830"/>
            <a:ext cx="1443381" cy="144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Users\xqni072\Desktop\inde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72" y="2631830"/>
            <a:ext cx="1705253" cy="127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xqni072\Desktop\inde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586" y="5192888"/>
            <a:ext cx="1392045" cy="139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C:\Users\xqni072\Desktop\index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4972" y="5126221"/>
            <a:ext cx="1412365" cy="141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17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9320401" cy="1280890"/>
          </a:xfrm>
        </p:spPr>
        <p:txBody>
          <a:bodyPr/>
          <a:lstStyle/>
          <a:p>
            <a:r>
              <a:rPr lang="fr-FR" dirty="0"/>
              <a:t>Le manifeste Agile – Les Principes (3 1</a:t>
            </a:r>
            <a:r>
              <a:rPr lang="fr-FR" baseline="30000" dirty="0"/>
              <a:t>ers</a:t>
            </a:r>
            <a:r>
              <a:rPr lang="fr-FR" dirty="0"/>
              <a:t>)</a:t>
            </a:r>
          </a:p>
        </p:txBody>
      </p:sp>
      <p:sp>
        <p:nvSpPr>
          <p:cNvPr id="3" name="Espace réservé du contenu 2"/>
          <p:cNvSpPr>
            <a:spLocks noGrp="1"/>
          </p:cNvSpPr>
          <p:nvPr>
            <p:ph idx="1"/>
          </p:nvPr>
        </p:nvSpPr>
        <p:spPr/>
        <p:txBody>
          <a:bodyPr/>
          <a:lstStyle/>
          <a:p>
            <a:r>
              <a:rPr lang="fr-FR" dirty="0"/>
              <a:t>Notre plus haute priorité est de satisfaire le client rapidement et régulièrement des fonctionnalités à grande valeur ajoutée.</a:t>
            </a:r>
          </a:p>
          <a:p>
            <a:endParaRPr lang="fr-FR" dirty="0"/>
          </a:p>
          <a:p>
            <a:r>
              <a:rPr lang="fr-FR" dirty="0"/>
              <a:t>Accueillez positivement les changements de besoins, même tard dans le projet. Les processus Agiles exploitent le changement pour donner un avantage compétitif au client.</a:t>
            </a:r>
          </a:p>
          <a:p>
            <a:endParaRPr lang="fr-FR" dirty="0"/>
          </a:p>
          <a:p>
            <a:r>
              <a:rPr lang="fr-FR" dirty="0"/>
              <a:t>Livrez fréquemment un logiciel opérationnel avec des cycles de quelques semaines à quelques mois et une préférence pour les courts.</a:t>
            </a:r>
          </a:p>
          <a:p>
            <a:endParaRPr lang="fr-FR" dirty="0"/>
          </a:p>
          <a:p>
            <a:endParaRPr lang="fr-FR" dirty="0"/>
          </a:p>
        </p:txBody>
      </p:sp>
      <p:pic>
        <p:nvPicPr>
          <p:cNvPr id="58" name="Picture 2" descr="C:\Users\xqni072\Desktop\3.jpg"/>
          <p:cNvPicPr>
            <a:picLocks noChangeAspect="1" noChangeArrowheads="1"/>
          </p:cNvPicPr>
          <p:nvPr/>
        </p:nvPicPr>
        <p:blipFill>
          <a:blip r:embed="rId3">
            <a:extLst>
              <a:ext uri="{28A0092B-C50C-407E-A947-70E740481C1C}">
                <a14:useLocalDpi xmlns:a14="http://schemas.microsoft.com/office/drawing/2010/main" val="0"/>
              </a:ext>
            </a:extLst>
          </a:blip>
          <a:srcRect l="15034" r="18272" b="28209"/>
          <a:stretch>
            <a:fillRect/>
          </a:stretch>
        </p:blipFill>
        <p:spPr bwMode="auto">
          <a:xfrm>
            <a:off x="10375332" y="1905000"/>
            <a:ext cx="950069" cy="102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C:\Users\xqni072\Desktop\index.jpg"/>
          <p:cNvPicPr>
            <a:picLocks noChangeAspect="1" noChangeArrowheads="1"/>
          </p:cNvPicPr>
          <p:nvPr/>
        </p:nvPicPr>
        <p:blipFill>
          <a:blip r:embed="rId4">
            <a:extLst>
              <a:ext uri="{28A0092B-C50C-407E-A947-70E740481C1C}">
                <a14:useLocalDpi xmlns:a14="http://schemas.microsoft.com/office/drawing/2010/main" val="0"/>
              </a:ext>
            </a:extLst>
          </a:blip>
          <a:srcRect l="6535" r="4822" b="3386"/>
          <a:stretch>
            <a:fillRect/>
          </a:stretch>
        </p:blipFill>
        <p:spPr bwMode="auto">
          <a:xfrm>
            <a:off x="1672738" y="3024473"/>
            <a:ext cx="916474" cy="99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C:\Users\xqni072\Desktop\index3.jpg"/>
          <p:cNvPicPr>
            <a:picLocks noChangeAspect="1" noChangeArrowheads="1"/>
          </p:cNvPicPr>
          <p:nvPr/>
        </p:nvPicPr>
        <p:blipFill>
          <a:blip r:embed="rId5">
            <a:extLst>
              <a:ext uri="{28A0092B-C50C-407E-A947-70E740481C1C}">
                <a14:useLocalDpi xmlns:a14="http://schemas.microsoft.com/office/drawing/2010/main" val="0"/>
              </a:ext>
            </a:extLst>
          </a:blip>
          <a:srcRect l="13110" t="14203" r="9840" b="16852"/>
          <a:stretch>
            <a:fillRect/>
          </a:stretch>
        </p:blipFill>
        <p:spPr bwMode="auto">
          <a:xfrm>
            <a:off x="6082453" y="5245180"/>
            <a:ext cx="1097280" cy="9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10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de la formation</a:t>
            </a:r>
          </a:p>
        </p:txBody>
      </p:sp>
      <p:sp>
        <p:nvSpPr>
          <p:cNvPr id="3" name="Espace réservé du contenu 2"/>
          <p:cNvSpPr>
            <a:spLocks noGrp="1"/>
          </p:cNvSpPr>
          <p:nvPr>
            <p:ph idx="1"/>
          </p:nvPr>
        </p:nvSpPr>
        <p:spPr/>
        <p:txBody>
          <a:bodyPr/>
          <a:lstStyle/>
          <a:p>
            <a:r>
              <a:rPr lang="fr-FR" b="1" dirty="0"/>
              <a:t>L’agilité, </a:t>
            </a:r>
            <a:r>
              <a:rPr lang="fr-FR" b="1" dirty="0" err="1"/>
              <a:t>Késako</a:t>
            </a:r>
            <a:r>
              <a:rPr lang="fr-FR" b="1" dirty="0"/>
              <a:t> ?</a:t>
            </a:r>
          </a:p>
          <a:p>
            <a:r>
              <a:rPr lang="fr-FR" dirty="0"/>
              <a:t>La conception Agile</a:t>
            </a:r>
          </a:p>
          <a:p>
            <a:r>
              <a:rPr lang="fr-FR" dirty="0"/>
              <a:t>Le </a:t>
            </a:r>
            <a:r>
              <a:rPr lang="fr-FR" dirty="0" err="1"/>
              <a:t>Scrum</a:t>
            </a:r>
            <a:endParaRPr lang="fr-FR" dirty="0"/>
          </a:p>
          <a:p>
            <a:r>
              <a:rPr lang="fr-FR" dirty="0"/>
              <a:t>Le Kanban</a:t>
            </a:r>
          </a:p>
          <a:p>
            <a:r>
              <a:rPr lang="fr-FR" dirty="0"/>
              <a:t>Le </a:t>
            </a:r>
            <a:r>
              <a:rPr lang="fr-FR" dirty="0" err="1"/>
              <a:t>lean</a:t>
            </a:r>
            <a:r>
              <a:rPr lang="fr-FR" dirty="0"/>
              <a:t> </a:t>
            </a:r>
            <a:r>
              <a:rPr lang="fr-FR" dirty="0" err="1"/>
              <a:t>StarUp</a:t>
            </a:r>
            <a:endParaRPr lang="fr-FR" dirty="0"/>
          </a:p>
          <a:p>
            <a:r>
              <a:rPr lang="fr-FR"/>
              <a:t>Consolidation &amp; Répétition</a:t>
            </a:r>
            <a:endParaRPr lang="fr-FR" dirty="0"/>
          </a:p>
        </p:txBody>
      </p:sp>
    </p:spTree>
    <p:extLst>
      <p:ext uri="{BB962C8B-B14F-4D97-AF65-F5344CB8AC3E}">
        <p14:creationId xmlns:p14="http://schemas.microsoft.com/office/powerpoint/2010/main" val="3289949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a:t>
            </a:r>
            <a:r>
              <a:rPr lang="fr-FR" dirty="0" err="1"/>
              <a:t>incrementale</a:t>
            </a:r>
            <a:r>
              <a:rPr lang="fr-FR" dirty="0"/>
              <a:t> ≠ </a:t>
            </a:r>
            <a:r>
              <a:rPr lang="fr-FR" dirty="0" err="1"/>
              <a:t>iterative</a:t>
            </a:r>
            <a:endParaRPr lang="fr-FR" dirty="0"/>
          </a:p>
        </p:txBody>
      </p:sp>
      <p:pic>
        <p:nvPicPr>
          <p:cNvPr id="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676" y="1495502"/>
            <a:ext cx="6814235" cy="4689256"/>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AD6D032D-8B40-4FEA-AB92-A44ED0AE7A15}"/>
              </a:ext>
            </a:extLst>
          </p:cNvPr>
          <p:cNvSpPr txBox="1">
            <a:spLocks/>
          </p:cNvSpPr>
          <p:nvPr/>
        </p:nvSpPr>
        <p:spPr>
          <a:xfrm>
            <a:off x="8112224" y="6238984"/>
            <a:ext cx="3977928" cy="553998"/>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dirty="0">
                <a:solidFill>
                  <a:schemeClr val="tx1">
                    <a:lumMod val="75000"/>
                    <a:lumOff val="25000"/>
                  </a:schemeClr>
                </a:solidFill>
                <a:latin typeface="+mn-lt"/>
                <a:ea typeface="+mn-ea"/>
                <a:cs typeface="+mn-cs"/>
              </a:rPr>
              <a:t>Notion de MVP</a:t>
            </a:r>
          </a:p>
          <a:p>
            <a:pPr algn="ctr"/>
            <a:r>
              <a:rPr lang="fr-FR" sz="1800" dirty="0">
                <a:solidFill>
                  <a:schemeClr val="tx1">
                    <a:lumMod val="75000"/>
                    <a:lumOff val="25000"/>
                  </a:schemeClr>
                </a:solidFill>
                <a:latin typeface="+mn-lt"/>
                <a:ea typeface="+mn-ea"/>
                <a:cs typeface="+mn-cs"/>
              </a:rPr>
              <a:t>(Most </a:t>
            </a:r>
            <a:r>
              <a:rPr lang="fr-FR" sz="1800" dirty="0" err="1">
                <a:solidFill>
                  <a:schemeClr val="tx1">
                    <a:lumMod val="75000"/>
                    <a:lumOff val="25000"/>
                  </a:schemeClr>
                </a:solidFill>
                <a:latin typeface="+mn-lt"/>
                <a:ea typeface="+mn-ea"/>
                <a:cs typeface="+mn-cs"/>
              </a:rPr>
              <a:t>Valuable</a:t>
            </a:r>
            <a:r>
              <a:rPr lang="fr-FR" sz="1800" dirty="0">
                <a:solidFill>
                  <a:schemeClr val="tx1">
                    <a:lumMod val="75000"/>
                    <a:lumOff val="25000"/>
                  </a:schemeClr>
                </a:solidFill>
                <a:latin typeface="+mn-lt"/>
                <a:ea typeface="+mn-ea"/>
                <a:cs typeface="+mn-cs"/>
              </a:rPr>
              <a:t> Product)</a:t>
            </a:r>
          </a:p>
        </p:txBody>
      </p:sp>
      <p:sp>
        <p:nvSpPr>
          <p:cNvPr id="6" name="Flèche à angle droit 5"/>
          <p:cNvSpPr/>
          <p:nvPr/>
        </p:nvSpPr>
        <p:spPr>
          <a:xfrm rot="5400000">
            <a:off x="6850376" y="4963072"/>
            <a:ext cx="604519" cy="3039255"/>
          </a:xfrm>
          <a:prstGeom prst="bentUpArrow">
            <a:avLst>
              <a:gd name="adj1" fmla="val 27524"/>
              <a:gd name="adj2" fmla="val 25000"/>
              <a:gd name="adj3" fmla="val 220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flipV="1">
            <a:off x="3029676" y="6180439"/>
            <a:ext cx="681423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4834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 – Les Principes</a:t>
            </a:r>
          </a:p>
        </p:txBody>
      </p:sp>
      <p:sp>
        <p:nvSpPr>
          <p:cNvPr id="3" name="Espace réservé du contenu 2"/>
          <p:cNvSpPr>
            <a:spLocks noGrp="1"/>
          </p:cNvSpPr>
          <p:nvPr>
            <p:ph idx="1"/>
          </p:nvPr>
        </p:nvSpPr>
        <p:spPr/>
        <p:txBody>
          <a:bodyPr/>
          <a:lstStyle/>
          <a:p>
            <a:r>
              <a:rPr lang="fr-FR" dirty="0"/>
              <a:t>Les utilisateurs ont leurs représentants et les développeurs doivent travailler ensemble quotidiennement tout au long du projet.</a:t>
            </a:r>
          </a:p>
          <a:p>
            <a:endParaRPr lang="fr-FR" dirty="0"/>
          </a:p>
          <a:p>
            <a:r>
              <a:rPr lang="fr-FR" dirty="0"/>
              <a:t>Réalisez les projets avec des personnes motivées.</a:t>
            </a:r>
            <a:br>
              <a:rPr lang="fr-FR" dirty="0"/>
            </a:br>
            <a:r>
              <a:rPr lang="fr-FR" dirty="0"/>
              <a:t>Fournissez-leur l’environnement et le soutien dont ils ont besoin et faites-leur confiance pour atteindre les objectifs fixés.</a:t>
            </a:r>
          </a:p>
          <a:p>
            <a:endParaRPr lang="fr-FR" dirty="0"/>
          </a:p>
          <a:p>
            <a:r>
              <a:rPr lang="fr-FR" dirty="0"/>
              <a:t>La méthode la plus simple et la plus efficace pour transmettre de l’information à l'équipe de développement et à l’intérieur de celle-ci est le dialogue en face à face.</a:t>
            </a:r>
          </a:p>
          <a:p>
            <a:endParaRPr lang="fr-FR" dirty="0"/>
          </a:p>
        </p:txBody>
      </p:sp>
      <p:pic>
        <p:nvPicPr>
          <p:cNvPr id="5" name="Picture 15" descr="C:\Users\xqni072\Desktop\22.jpg"/>
          <p:cNvPicPr>
            <a:picLocks noChangeAspect="1" noChangeArrowheads="1"/>
          </p:cNvPicPr>
          <p:nvPr/>
        </p:nvPicPr>
        <p:blipFill>
          <a:blip r:embed="rId2">
            <a:extLst>
              <a:ext uri="{28A0092B-C50C-407E-A947-70E740481C1C}">
                <a14:useLocalDpi xmlns:a14="http://schemas.microsoft.com/office/drawing/2010/main" val="0"/>
              </a:ext>
            </a:extLst>
          </a:blip>
          <a:srcRect t="9317" b="12297"/>
          <a:stretch>
            <a:fillRect/>
          </a:stretch>
        </p:blipFill>
        <p:spPr bwMode="auto">
          <a:xfrm>
            <a:off x="570978" y="1708189"/>
            <a:ext cx="2018234" cy="11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C:\Users\xqni072\Desktop\2.jpg"/>
          <p:cNvPicPr>
            <a:picLocks noChangeAspect="1" noChangeArrowheads="1"/>
          </p:cNvPicPr>
          <p:nvPr/>
        </p:nvPicPr>
        <p:blipFill>
          <a:blip r:embed="rId3">
            <a:extLst>
              <a:ext uri="{28A0092B-C50C-407E-A947-70E740481C1C}">
                <a14:useLocalDpi xmlns:a14="http://schemas.microsoft.com/office/drawing/2010/main" val="0"/>
              </a:ext>
            </a:extLst>
          </a:blip>
          <a:srcRect t="28734" b="9789"/>
          <a:stretch>
            <a:fillRect/>
          </a:stretch>
        </p:blipFill>
        <p:spPr bwMode="auto">
          <a:xfrm>
            <a:off x="10138155" y="2606671"/>
            <a:ext cx="1647445" cy="87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descr="C:\Users\xqni072\Desktop\index.jpg"/>
          <p:cNvPicPr>
            <a:picLocks noChangeAspect="1" noChangeArrowheads="1"/>
          </p:cNvPicPr>
          <p:nvPr/>
        </p:nvPicPr>
        <p:blipFill>
          <a:blip r:embed="rId4">
            <a:extLst>
              <a:ext uri="{28A0092B-C50C-407E-A947-70E740481C1C}">
                <a14:useLocalDpi xmlns:a14="http://schemas.microsoft.com/office/drawing/2010/main" val="0"/>
              </a:ext>
            </a:extLst>
          </a:blip>
          <a:srcRect l="23189" t="21964" r="8752"/>
          <a:stretch>
            <a:fillRect/>
          </a:stretch>
        </p:blipFill>
        <p:spPr bwMode="auto">
          <a:xfrm>
            <a:off x="6622917" y="5300843"/>
            <a:ext cx="1064817" cy="122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21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 – Les Principes</a:t>
            </a:r>
          </a:p>
        </p:txBody>
      </p:sp>
      <p:sp>
        <p:nvSpPr>
          <p:cNvPr id="3" name="Espace réservé du contenu 2"/>
          <p:cNvSpPr>
            <a:spLocks noGrp="1"/>
          </p:cNvSpPr>
          <p:nvPr>
            <p:ph idx="1"/>
          </p:nvPr>
        </p:nvSpPr>
        <p:spPr/>
        <p:txBody>
          <a:bodyPr/>
          <a:lstStyle/>
          <a:p>
            <a:r>
              <a:rPr lang="fr-FR" dirty="0"/>
              <a:t>Un logiciel opérationnel est la principale mesure d’avancement.</a:t>
            </a:r>
          </a:p>
          <a:p>
            <a:endParaRPr lang="fr-FR" dirty="0"/>
          </a:p>
          <a:p>
            <a:r>
              <a:rPr lang="fr-FR" dirty="0"/>
              <a:t>Les processus Agiles encouragent un rythme de développement soutenable. Ensemble, les commanditaires, les développeurs et les utilisateurs devraient être capables de maintenir indéfiniment un rythme constant.</a:t>
            </a:r>
          </a:p>
          <a:p>
            <a:endParaRPr lang="fr-FR" dirty="0"/>
          </a:p>
          <a:p>
            <a:r>
              <a:rPr lang="fr-FR" dirty="0"/>
              <a:t>Une attention continue à l'excellence technique et à une bonne conception renforce l’Agilité.</a:t>
            </a:r>
          </a:p>
          <a:p>
            <a:endParaRPr lang="fr-FR" dirty="0"/>
          </a:p>
          <a:p>
            <a:endParaRPr lang="fr-FR" dirty="0"/>
          </a:p>
        </p:txBody>
      </p:sp>
      <p:pic>
        <p:nvPicPr>
          <p:cNvPr id="6" name="Picture 6" descr="C:\Users\xqni072\Desktop\inde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270" y="1629004"/>
            <a:ext cx="11493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C:\Users\xqni072\Desktop\images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4103" y="2935902"/>
            <a:ext cx="995109" cy="114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xqni072\Desktop\imag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6912" y="5313863"/>
            <a:ext cx="936624" cy="119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20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manifeste Agile – Les Principes</a:t>
            </a:r>
          </a:p>
        </p:txBody>
      </p:sp>
      <p:sp>
        <p:nvSpPr>
          <p:cNvPr id="3" name="Espace réservé du contenu 2"/>
          <p:cNvSpPr>
            <a:spLocks noGrp="1"/>
          </p:cNvSpPr>
          <p:nvPr>
            <p:ph idx="1"/>
          </p:nvPr>
        </p:nvSpPr>
        <p:spPr/>
        <p:txBody>
          <a:bodyPr/>
          <a:lstStyle/>
          <a:p>
            <a:r>
              <a:rPr lang="fr-FR" dirty="0"/>
              <a:t>La simplicité – c’est-à-dire l’art de minimiser la quantité de travail inutile – est essentielle.</a:t>
            </a:r>
          </a:p>
          <a:p>
            <a:endParaRPr lang="fr-FR" dirty="0"/>
          </a:p>
          <a:p>
            <a:r>
              <a:rPr lang="fr-FR" dirty="0"/>
              <a:t>Les meilleures architectures, spécifications et conceptions émergent d'équipes auto-organisées.</a:t>
            </a:r>
          </a:p>
          <a:p>
            <a:endParaRPr lang="fr-FR" dirty="0"/>
          </a:p>
          <a:p>
            <a:r>
              <a:rPr lang="fr-FR" dirty="0"/>
              <a:t>À intervalles réguliers, l'équipe réfléchit aux moyens de devenir plus efficace, puis règle et modifie son comportement en conséquence.</a:t>
            </a:r>
          </a:p>
          <a:p>
            <a:endParaRPr lang="fr-FR" dirty="0"/>
          </a:p>
          <a:p>
            <a:endParaRPr lang="fr-FR" dirty="0"/>
          </a:p>
        </p:txBody>
      </p:sp>
      <p:pic>
        <p:nvPicPr>
          <p:cNvPr id="5" name="Picture 8" descr="C:\Users\xqni072\Desktop\inde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5022" y="1905000"/>
            <a:ext cx="936978" cy="138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xqni072\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64" y="3129951"/>
            <a:ext cx="1772877" cy="101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C:\Users\xqni072\Desktop\imag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965" y="5071790"/>
            <a:ext cx="1435947" cy="143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4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Balle supersonique</a:t>
            </a:r>
          </a:p>
        </p:txBody>
      </p:sp>
      <p:pic>
        <p:nvPicPr>
          <p:cNvPr id="4" name="Image 3"/>
          <p:cNvPicPr>
            <a:picLocks noChangeAspect="1"/>
          </p:cNvPicPr>
          <p:nvPr/>
        </p:nvPicPr>
        <p:blipFill>
          <a:blip r:embed="rId3"/>
          <a:stretch>
            <a:fillRect/>
          </a:stretch>
        </p:blipFill>
        <p:spPr>
          <a:xfrm>
            <a:off x="4439816" y="2564904"/>
            <a:ext cx="2687166" cy="2566588"/>
          </a:xfrm>
          <a:prstGeom prst="rect">
            <a:avLst/>
          </a:prstGeom>
        </p:spPr>
      </p:pic>
    </p:spTree>
    <p:extLst>
      <p:ext uri="{BB962C8B-B14F-4D97-AF65-F5344CB8AC3E}">
        <p14:creationId xmlns:p14="http://schemas.microsoft.com/office/powerpoint/2010/main" val="77195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Waterfall</a:t>
            </a:r>
            <a:r>
              <a:rPr lang="fr-FR" dirty="0"/>
              <a:t> VS Agile</a:t>
            </a:r>
          </a:p>
        </p:txBody>
      </p:sp>
      <p:pic>
        <p:nvPicPr>
          <p:cNvPr id="4" name="Picture 2" descr="Image associÃ©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8362" y="2009015"/>
            <a:ext cx="6119106" cy="460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Autres cadres de travail Agiles</a:t>
            </a:r>
          </a:p>
        </p:txBody>
      </p:sp>
      <p:sp>
        <p:nvSpPr>
          <p:cNvPr id="3" name="Espace réservé du contenu 2"/>
          <p:cNvSpPr>
            <a:spLocks noGrp="1"/>
          </p:cNvSpPr>
          <p:nvPr>
            <p:ph idx="1"/>
          </p:nvPr>
        </p:nvSpPr>
        <p:spPr/>
        <p:txBody>
          <a:bodyPr/>
          <a:lstStyle/>
          <a:p>
            <a:r>
              <a:rPr lang="fr-FR" dirty="0"/>
              <a:t>RAD (Rapid Application </a:t>
            </a:r>
            <a:r>
              <a:rPr lang="fr-FR" dirty="0" err="1"/>
              <a:t>Development</a:t>
            </a:r>
            <a:r>
              <a:rPr lang="fr-FR" dirty="0"/>
              <a:t>, 1991)</a:t>
            </a:r>
          </a:p>
          <a:p>
            <a:r>
              <a:rPr lang="fr-FR" dirty="0"/>
              <a:t>DSDM (</a:t>
            </a:r>
            <a:r>
              <a:rPr lang="fr-FR" dirty="0" err="1"/>
              <a:t>Dynamic</a:t>
            </a:r>
            <a:r>
              <a:rPr lang="fr-FR" dirty="0"/>
              <a:t> System </a:t>
            </a:r>
            <a:r>
              <a:rPr lang="fr-FR" dirty="0" err="1"/>
              <a:t>Development</a:t>
            </a:r>
            <a:r>
              <a:rPr lang="fr-FR" dirty="0"/>
              <a:t> Method, 1995)</a:t>
            </a:r>
          </a:p>
          <a:p>
            <a:r>
              <a:rPr lang="fr-FR" dirty="0"/>
              <a:t>SCRUM (1996)</a:t>
            </a:r>
          </a:p>
          <a:p>
            <a:r>
              <a:rPr lang="fr-FR" dirty="0"/>
              <a:t>XP (</a:t>
            </a:r>
            <a:r>
              <a:rPr lang="fr-FR" dirty="0" err="1"/>
              <a:t>eXtreme</a:t>
            </a:r>
            <a:r>
              <a:rPr lang="fr-FR" dirty="0"/>
              <a:t> </a:t>
            </a:r>
            <a:r>
              <a:rPr lang="fr-FR" dirty="0" err="1"/>
              <a:t>Programming</a:t>
            </a:r>
            <a:r>
              <a:rPr lang="fr-FR" dirty="0"/>
              <a:t>, 1999)</a:t>
            </a:r>
          </a:p>
          <a:p>
            <a:r>
              <a:rPr lang="fr-FR" dirty="0"/>
              <a:t>ASD (Adaptative Software </a:t>
            </a:r>
            <a:r>
              <a:rPr lang="fr-FR" dirty="0" err="1"/>
              <a:t>Development</a:t>
            </a:r>
            <a:r>
              <a:rPr lang="fr-FR" dirty="0"/>
              <a:t>, 2000)</a:t>
            </a:r>
          </a:p>
          <a:p>
            <a:r>
              <a:rPr lang="fr-FR" dirty="0"/>
              <a:t>FDD (</a:t>
            </a:r>
            <a:r>
              <a:rPr lang="fr-FR" dirty="0" err="1"/>
              <a:t>Feature</a:t>
            </a:r>
            <a:r>
              <a:rPr lang="fr-FR" dirty="0"/>
              <a:t> </a:t>
            </a:r>
            <a:r>
              <a:rPr lang="fr-FR" dirty="0" err="1"/>
              <a:t>Driven</a:t>
            </a:r>
            <a:r>
              <a:rPr lang="fr-FR" dirty="0"/>
              <a:t> </a:t>
            </a:r>
            <a:r>
              <a:rPr lang="fr-FR" dirty="0" err="1"/>
              <a:t>Development</a:t>
            </a:r>
            <a:r>
              <a:rPr lang="fr-FR" dirty="0"/>
              <a:t>, 2003)</a:t>
            </a:r>
          </a:p>
          <a:p>
            <a:r>
              <a:rPr lang="fr-FR" dirty="0"/>
              <a:t>BDD (</a:t>
            </a:r>
            <a:r>
              <a:rPr lang="fr-FR" dirty="0" err="1"/>
              <a:t>Behavior</a:t>
            </a:r>
            <a:r>
              <a:rPr lang="fr-FR" dirty="0"/>
              <a:t> </a:t>
            </a:r>
            <a:r>
              <a:rPr lang="fr-FR" dirty="0" err="1"/>
              <a:t>Driven</a:t>
            </a:r>
            <a:r>
              <a:rPr lang="fr-FR" dirty="0"/>
              <a:t> </a:t>
            </a:r>
            <a:r>
              <a:rPr lang="fr-FR" dirty="0" err="1"/>
              <a:t>Development</a:t>
            </a:r>
            <a:r>
              <a:rPr lang="fr-FR" dirty="0"/>
              <a:t>, 2003)</a:t>
            </a:r>
          </a:p>
          <a:p>
            <a:r>
              <a:rPr lang="fr-FR" dirty="0"/>
              <a:t>Crystal </a:t>
            </a:r>
            <a:r>
              <a:rPr lang="fr-FR" dirty="0" err="1"/>
              <a:t>Clear</a:t>
            </a:r>
            <a:r>
              <a:rPr lang="fr-FR" dirty="0"/>
              <a:t> (2004)</a:t>
            </a:r>
          </a:p>
          <a:p>
            <a:endParaRPr lang="fr-FR" dirty="0"/>
          </a:p>
        </p:txBody>
      </p:sp>
    </p:spTree>
    <p:extLst>
      <p:ext uri="{BB962C8B-B14F-4D97-AF65-F5344CB8AC3E}">
        <p14:creationId xmlns:p14="http://schemas.microsoft.com/office/powerpoint/2010/main" val="837149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Autres cadres de travail Agiles</a:t>
            </a:r>
          </a:p>
        </p:txBody>
      </p:sp>
      <p:sp>
        <p:nvSpPr>
          <p:cNvPr id="3" name="Espace réservé du contenu 2"/>
          <p:cNvSpPr>
            <a:spLocks noGrp="1"/>
          </p:cNvSpPr>
          <p:nvPr>
            <p:ph idx="1"/>
          </p:nvPr>
        </p:nvSpPr>
        <p:spPr>
          <a:xfrm>
            <a:off x="2589212" y="2133599"/>
            <a:ext cx="8915400" cy="4380089"/>
          </a:xfrm>
        </p:spPr>
        <p:txBody>
          <a:bodyPr>
            <a:normAutofit/>
          </a:bodyPr>
          <a:lstStyle/>
          <a:p>
            <a:r>
              <a:rPr lang="fr-FR" dirty="0"/>
              <a:t>Autres méthodes autour de l’agilité:</a:t>
            </a:r>
          </a:p>
          <a:p>
            <a:pPr lvl="1"/>
            <a:r>
              <a:rPr lang="fr-FR" dirty="0"/>
              <a:t>Kanban</a:t>
            </a:r>
          </a:p>
          <a:p>
            <a:pPr lvl="1"/>
            <a:r>
              <a:rPr lang="fr-FR" dirty="0" err="1"/>
              <a:t>ScrumBan</a:t>
            </a:r>
            <a:endParaRPr lang="fr-FR" dirty="0"/>
          </a:p>
          <a:p>
            <a:pPr lvl="1"/>
            <a:r>
              <a:rPr lang="fr-FR" dirty="0"/>
              <a:t>Kaizen (Méthode d’amélioration continue)</a:t>
            </a:r>
          </a:p>
          <a:p>
            <a:pPr lvl="1"/>
            <a:r>
              <a:rPr lang="fr-FR" dirty="0"/>
              <a:t>Lean (agilité + amélioration continue de la qualité</a:t>
            </a:r>
          </a:p>
          <a:p>
            <a:pPr lvl="1"/>
            <a:endParaRPr lang="fr-FR" dirty="0"/>
          </a:p>
          <a:p>
            <a:r>
              <a:rPr lang="fr-FR" sz="2300" dirty="0"/>
              <a:t>Framework Agile à l’échelle (grands groupes)</a:t>
            </a:r>
          </a:p>
          <a:p>
            <a:pPr lvl="1"/>
            <a:r>
              <a:rPr lang="fr-FR" dirty="0" err="1"/>
              <a:t>SAFe</a:t>
            </a:r>
            <a:r>
              <a:rPr lang="fr-FR" dirty="0"/>
              <a:t> (</a:t>
            </a:r>
            <a:r>
              <a:rPr lang="fr-FR" dirty="0" err="1"/>
              <a:t>Scaled</a:t>
            </a:r>
            <a:r>
              <a:rPr lang="fr-FR" dirty="0"/>
              <a:t> </a:t>
            </a:r>
            <a:r>
              <a:rPr lang="fr-FR" dirty="0" err="1"/>
              <a:t>Agiled</a:t>
            </a:r>
            <a:r>
              <a:rPr lang="fr-FR" dirty="0"/>
              <a:t> Framework)</a:t>
            </a:r>
          </a:p>
          <a:p>
            <a:pPr lvl="2"/>
            <a:r>
              <a:rPr lang="fr-FR" dirty="0"/>
              <a:t>Encadre la transition agile pour les grandes entreprises</a:t>
            </a:r>
          </a:p>
          <a:p>
            <a:pPr lvl="1"/>
            <a:r>
              <a:rPr lang="fr-FR" dirty="0" err="1"/>
              <a:t>LeSS</a:t>
            </a:r>
            <a:r>
              <a:rPr lang="fr-FR" dirty="0"/>
              <a:t> (Large </a:t>
            </a:r>
            <a:r>
              <a:rPr lang="fr-FR" dirty="0" err="1"/>
              <a:t>Scale</a:t>
            </a:r>
            <a:r>
              <a:rPr lang="fr-FR" dirty="0"/>
              <a:t> </a:t>
            </a:r>
            <a:r>
              <a:rPr lang="fr-FR" dirty="0" err="1"/>
              <a:t>Scrum</a:t>
            </a:r>
            <a:r>
              <a:rPr lang="fr-FR" dirty="0"/>
              <a:t>)</a:t>
            </a:r>
          </a:p>
          <a:p>
            <a:pPr lvl="2"/>
            <a:r>
              <a:rPr lang="fr-FR" dirty="0"/>
              <a:t>Mise à l’échelle de </a:t>
            </a:r>
            <a:r>
              <a:rPr lang="fr-FR" dirty="0" err="1"/>
              <a:t>Scrum</a:t>
            </a:r>
            <a:r>
              <a:rPr lang="fr-FR" dirty="0"/>
              <a:t> sur plusieurs équipes, travaillant sur un même produit/projet.</a:t>
            </a:r>
          </a:p>
          <a:p>
            <a:pPr lvl="1"/>
            <a:endParaRPr lang="fr-FR" dirty="0"/>
          </a:p>
        </p:txBody>
      </p:sp>
    </p:spTree>
    <p:extLst>
      <p:ext uri="{BB962C8B-B14F-4D97-AF65-F5344CB8AC3E}">
        <p14:creationId xmlns:p14="http://schemas.microsoft.com/office/powerpoint/2010/main" val="482679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Autres cadres de travail Agiles</a:t>
            </a:r>
          </a:p>
        </p:txBody>
      </p:sp>
      <p:sp>
        <p:nvSpPr>
          <p:cNvPr id="4" name="Espace réservé du numéro de diapositive 3"/>
          <p:cNvSpPr>
            <a:spLocks noGrp="1"/>
          </p:cNvSpPr>
          <p:nvPr>
            <p:ph type="sldNum" sz="quarter" idx="12"/>
          </p:nvPr>
        </p:nvSpPr>
        <p:spPr/>
        <p:txBody>
          <a:bodyPr/>
          <a:lstStyle/>
          <a:p>
            <a:fld id="{BE9D837A-2B27-4C50-BFEF-395B09D5A66A}" type="slidenum">
              <a:rPr lang="fr-FR" smtClean="0"/>
              <a:t>28</a:t>
            </a:fld>
            <a:endParaRPr lang="fr-FR"/>
          </a:p>
        </p:txBody>
      </p:sp>
      <p:pic>
        <p:nvPicPr>
          <p:cNvPr id="1026" name="Picture 2">
            <a:extLst>
              <a:ext uri="{FF2B5EF4-FFF2-40B4-BE49-F238E27FC236}">
                <a16:creationId xmlns:a16="http://schemas.microsoft.com/office/drawing/2014/main" id="{DFC7CCAA-64C4-902E-9D43-521F9808D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925" y="1152907"/>
            <a:ext cx="7467600"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346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pPr lvl="0"/>
            <a:r>
              <a:rPr lang="fr-FR" dirty="0"/>
              <a:t>L’agilité n’est pas une baguette magique !</a:t>
            </a:r>
          </a:p>
          <a:p>
            <a:pPr lvl="0"/>
            <a:endParaRPr lang="fr-FR" dirty="0"/>
          </a:p>
          <a:p>
            <a:pPr lvl="0"/>
            <a:r>
              <a:rPr lang="fr-FR" dirty="0"/>
              <a:t>L’agilité est un état d’esprit avant tout.</a:t>
            </a:r>
          </a:p>
          <a:p>
            <a:pPr lvl="0"/>
            <a:r>
              <a:rPr lang="fr-FR" dirty="0"/>
              <a:t>Vous pouvez être agile à votre échelle, pas forcément besoin d’une méthode particulière même si ça aide à appréhender les principes.</a:t>
            </a:r>
          </a:p>
          <a:p>
            <a:pPr lvl="0"/>
            <a:endParaRPr lang="fr-FR" dirty="0"/>
          </a:p>
          <a:p>
            <a:pPr lvl="0"/>
            <a:r>
              <a:rPr lang="fr-FR" b="1" dirty="0"/>
              <a:t>Expérimentez, apprenez, documentez-vous et surtout amusez-vous !</a:t>
            </a:r>
            <a:endParaRPr lang="fr-FR" b="1" dirty="0">
              <a:sym typeface="Arial"/>
            </a:endParaRPr>
          </a:p>
          <a:p>
            <a:endParaRPr lang="fr-FR" dirty="0"/>
          </a:p>
        </p:txBody>
      </p:sp>
    </p:spTree>
    <p:extLst>
      <p:ext uri="{BB962C8B-B14F-4D97-AF65-F5344CB8AC3E}">
        <p14:creationId xmlns:p14="http://schemas.microsoft.com/office/powerpoint/2010/main" val="836595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L’agilité, </a:t>
            </a:r>
            <a:r>
              <a:rPr lang="fr-FR" dirty="0" err="1"/>
              <a:t>Késako</a:t>
            </a:r>
            <a:r>
              <a:rPr lang="fr-FR" dirty="0"/>
              <a:t> ?</a:t>
            </a:r>
          </a:p>
        </p:txBody>
      </p:sp>
      <p:pic>
        <p:nvPicPr>
          <p:cNvPr id="4" name="Image 3"/>
          <p:cNvPicPr>
            <a:picLocks noChangeAspect="1"/>
          </p:cNvPicPr>
          <p:nvPr/>
        </p:nvPicPr>
        <p:blipFill>
          <a:blip r:embed="rId2"/>
          <a:stretch>
            <a:fillRect/>
          </a:stretch>
        </p:blipFill>
        <p:spPr>
          <a:xfrm>
            <a:off x="6863645" y="3846924"/>
            <a:ext cx="5119477" cy="2843050"/>
          </a:xfrm>
          <a:prstGeom prst="rect">
            <a:avLst/>
          </a:prstGeom>
        </p:spPr>
      </p:pic>
    </p:spTree>
    <p:extLst>
      <p:ext uri="{BB962C8B-B14F-4D97-AF65-F5344CB8AC3E}">
        <p14:creationId xmlns:p14="http://schemas.microsoft.com/office/powerpoint/2010/main" val="412736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Sortir du cadre</a:t>
            </a:r>
          </a:p>
        </p:txBody>
      </p:sp>
      <p:sp>
        <p:nvSpPr>
          <p:cNvPr id="3" name="Espace réservé du contenu 2"/>
          <p:cNvSpPr>
            <a:spLocks noGrp="1"/>
          </p:cNvSpPr>
          <p:nvPr>
            <p:ph idx="1"/>
          </p:nvPr>
        </p:nvSpPr>
        <p:spPr/>
        <p:txBody>
          <a:bodyPr/>
          <a:lstStyle/>
          <a:p>
            <a:r>
              <a:rPr lang="fr-FR" dirty="0"/>
              <a:t>Mettre la photo du A/B/C agile </a:t>
            </a:r>
            <a:r>
              <a:rPr lang="fr-FR" dirty="0" err="1"/>
              <a:t>garden</a:t>
            </a:r>
            <a:r>
              <a:rPr lang="fr-FR" dirty="0"/>
              <a:t> ou des 9 boules du réseau étincelle pour accepter d’essayer suite à la balle supersonique</a:t>
            </a:r>
          </a:p>
        </p:txBody>
      </p:sp>
      <p:pic>
        <p:nvPicPr>
          <p:cNvPr id="5" name="Image 4">
            <a:extLst>
              <a:ext uri="{FF2B5EF4-FFF2-40B4-BE49-F238E27FC236}">
                <a16:creationId xmlns:a16="http://schemas.microsoft.com/office/drawing/2014/main" id="{2885C049-1B78-AA06-7A1D-35492082CCAF}"/>
              </a:ext>
            </a:extLst>
          </p:cNvPr>
          <p:cNvPicPr>
            <a:picLocks noChangeAspect="1"/>
          </p:cNvPicPr>
          <p:nvPr/>
        </p:nvPicPr>
        <p:blipFill>
          <a:blip r:embed="rId3"/>
          <a:stretch>
            <a:fillRect/>
          </a:stretch>
        </p:blipFill>
        <p:spPr>
          <a:xfrm>
            <a:off x="3142838" y="3429000"/>
            <a:ext cx="2953162" cy="2705478"/>
          </a:xfrm>
          <a:prstGeom prst="rect">
            <a:avLst/>
          </a:prstGeom>
        </p:spPr>
      </p:pic>
      <p:pic>
        <p:nvPicPr>
          <p:cNvPr id="7" name="Image 6">
            <a:extLst>
              <a:ext uri="{FF2B5EF4-FFF2-40B4-BE49-F238E27FC236}">
                <a16:creationId xmlns:a16="http://schemas.microsoft.com/office/drawing/2014/main" id="{7954D2B4-F230-EC0B-86E7-4CD04E79EEAE}"/>
              </a:ext>
            </a:extLst>
          </p:cNvPr>
          <p:cNvPicPr>
            <a:picLocks noChangeAspect="1"/>
          </p:cNvPicPr>
          <p:nvPr/>
        </p:nvPicPr>
        <p:blipFill>
          <a:blip r:embed="rId4"/>
          <a:stretch>
            <a:fillRect/>
          </a:stretch>
        </p:blipFill>
        <p:spPr>
          <a:xfrm>
            <a:off x="7046912" y="3306573"/>
            <a:ext cx="2953162" cy="2716277"/>
          </a:xfrm>
          <a:prstGeom prst="rect">
            <a:avLst/>
          </a:prstGeom>
        </p:spPr>
      </p:pic>
    </p:spTree>
    <p:extLst>
      <p:ext uri="{BB962C8B-B14F-4D97-AF65-F5344CB8AC3E}">
        <p14:creationId xmlns:p14="http://schemas.microsoft.com/office/powerpoint/2010/main" val="73840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Clichés</a:t>
            </a:r>
          </a:p>
        </p:txBody>
      </p:sp>
      <p:sp>
        <p:nvSpPr>
          <p:cNvPr id="3" name="Espace réservé du contenu 2"/>
          <p:cNvSpPr>
            <a:spLocks noGrp="1"/>
          </p:cNvSpPr>
          <p:nvPr>
            <p:ph idx="1"/>
          </p:nvPr>
        </p:nvSpPr>
        <p:spPr/>
        <p:txBody>
          <a:bodyPr/>
          <a:lstStyle/>
          <a:p>
            <a:pPr lvl="0">
              <a:spcBef>
                <a:spcPts val="600"/>
              </a:spcBef>
            </a:pPr>
            <a:r>
              <a:rPr lang="fr-FR" dirty="0"/>
              <a:t>On dit "LA" méthode agile</a:t>
            </a:r>
          </a:p>
          <a:p>
            <a:pPr lvl="0">
              <a:spcBef>
                <a:spcPts val="600"/>
              </a:spcBef>
            </a:pPr>
            <a:endParaRPr lang="fr-FR" sz="800" dirty="0"/>
          </a:p>
          <a:p>
            <a:pPr lvl="0">
              <a:spcBef>
                <a:spcPts val="600"/>
              </a:spcBef>
            </a:pPr>
            <a:r>
              <a:rPr lang="fr-FR" dirty="0"/>
              <a:t>Plus de documentation !</a:t>
            </a:r>
          </a:p>
          <a:p>
            <a:pPr lvl="0">
              <a:spcBef>
                <a:spcPts val="600"/>
              </a:spcBef>
            </a:pPr>
            <a:endParaRPr lang="fr-FR" sz="800" dirty="0"/>
          </a:p>
          <a:p>
            <a:pPr lvl="0">
              <a:spcBef>
                <a:spcPts val="600"/>
              </a:spcBef>
            </a:pPr>
            <a:r>
              <a:rPr lang="fr-FR" dirty="0"/>
              <a:t>C'est la liberté de faire à sa façon</a:t>
            </a:r>
          </a:p>
          <a:p>
            <a:pPr lvl="0">
              <a:spcBef>
                <a:spcPts val="600"/>
              </a:spcBef>
            </a:pPr>
            <a:endParaRPr lang="fr-FR" sz="800" dirty="0"/>
          </a:p>
          <a:p>
            <a:pPr lvl="0">
              <a:spcBef>
                <a:spcPts val="600"/>
              </a:spcBef>
            </a:pPr>
            <a:r>
              <a:rPr lang="fr-FR" dirty="0"/>
              <a:t>C'est simple donc c'est facile</a:t>
            </a:r>
          </a:p>
          <a:p>
            <a:pPr lvl="0">
              <a:spcBef>
                <a:spcPts val="600"/>
              </a:spcBef>
            </a:pPr>
            <a:endParaRPr lang="fr-FR" sz="800" dirty="0"/>
          </a:p>
          <a:p>
            <a:pPr lvl="0">
              <a:spcBef>
                <a:spcPts val="600"/>
              </a:spcBef>
            </a:pPr>
            <a:r>
              <a:rPr lang="fr-FR" dirty="0"/>
              <a:t>On peut changer d'avis tout le temps</a:t>
            </a:r>
          </a:p>
        </p:txBody>
      </p:sp>
      <p:pic>
        <p:nvPicPr>
          <p:cNvPr id="5" name="Image 4"/>
          <p:cNvPicPr>
            <a:picLocks noChangeAspect="1"/>
          </p:cNvPicPr>
          <p:nvPr/>
        </p:nvPicPr>
        <p:blipFill>
          <a:blip r:embed="rId2"/>
          <a:stretch>
            <a:fillRect/>
          </a:stretch>
        </p:blipFill>
        <p:spPr>
          <a:xfrm>
            <a:off x="8545715" y="4222044"/>
            <a:ext cx="2958897" cy="2073000"/>
          </a:xfrm>
          <a:prstGeom prst="rect">
            <a:avLst/>
          </a:prstGeom>
        </p:spPr>
      </p:pic>
    </p:spTree>
    <p:extLst>
      <p:ext uri="{BB962C8B-B14F-4D97-AF65-F5344CB8AC3E}">
        <p14:creationId xmlns:p14="http://schemas.microsoft.com/office/powerpoint/2010/main" val="243830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0;p11" descr="broke.jpg"/>
          <p:cNvPicPr preferRelativeResize="0"/>
          <p:nvPr/>
        </p:nvPicPr>
        <p:blipFill rotWithShape="1">
          <a:blip r:embed="rId2">
            <a:alphaModFix/>
          </a:blip>
          <a:srcRect l="34369" r="-3720"/>
          <a:stretch/>
        </p:blipFill>
        <p:spPr>
          <a:xfrm>
            <a:off x="6502400" y="1795171"/>
            <a:ext cx="4394661" cy="4454480"/>
          </a:xfrm>
          <a:prstGeom prst="rect">
            <a:avLst/>
          </a:prstGeom>
          <a:noFill/>
          <a:ln>
            <a:noFill/>
          </a:ln>
        </p:spPr>
      </p:pic>
      <p:sp>
        <p:nvSpPr>
          <p:cNvPr id="2" name="Titre 1"/>
          <p:cNvSpPr>
            <a:spLocks noGrp="1"/>
          </p:cNvSpPr>
          <p:nvPr>
            <p:ph type="title"/>
          </p:nvPr>
        </p:nvSpPr>
        <p:spPr/>
        <p:txBody>
          <a:bodyPr/>
          <a:lstStyle/>
          <a:p>
            <a:r>
              <a:rPr lang="fr-FR" dirty="0"/>
              <a:t>Pourquoi changer ?</a:t>
            </a:r>
          </a:p>
        </p:txBody>
      </p:sp>
      <p:sp>
        <p:nvSpPr>
          <p:cNvPr id="3" name="Espace réservé du contenu 2"/>
          <p:cNvSpPr>
            <a:spLocks noGrp="1"/>
          </p:cNvSpPr>
          <p:nvPr>
            <p:ph idx="1"/>
          </p:nvPr>
        </p:nvSpPr>
        <p:spPr/>
        <p:txBody>
          <a:bodyPr/>
          <a:lstStyle/>
          <a:p>
            <a:r>
              <a:rPr lang="fr-FR" dirty="0"/>
              <a:t>Ca ne fonctionne pas !</a:t>
            </a:r>
          </a:p>
          <a:p>
            <a:endParaRPr lang="fr-FR" dirty="0"/>
          </a:p>
          <a:p>
            <a:r>
              <a:rPr lang="fr-FR" dirty="0"/>
              <a:t>Ca ne fonctionne plus !</a:t>
            </a:r>
          </a:p>
        </p:txBody>
      </p:sp>
    </p:spTree>
    <p:extLst>
      <p:ext uri="{BB962C8B-B14F-4D97-AF65-F5344CB8AC3E}">
        <p14:creationId xmlns:p14="http://schemas.microsoft.com/office/powerpoint/2010/main" val="204902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changer ?</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l="9087" r="10065"/>
          <a:stretch>
            <a:fillRect/>
          </a:stretch>
        </p:blipFill>
        <p:spPr bwMode="auto">
          <a:xfrm>
            <a:off x="7391049" y="1770343"/>
            <a:ext cx="3776383" cy="3551682"/>
          </a:xfrm>
          <a:prstGeom prst="rect">
            <a:avLst/>
          </a:prstGeom>
          <a:noFill/>
          <a:ln w="9525" algn="ctr">
            <a:noFill/>
            <a:miter lim="800000"/>
            <a:headEnd/>
            <a:tailEnd/>
          </a:ln>
          <a:effectLst/>
        </p:spPr>
      </p:pic>
      <p:sp>
        <p:nvSpPr>
          <p:cNvPr id="5" name="Rectangle 11"/>
          <p:cNvSpPr>
            <a:spLocks noChangeArrowheads="1"/>
          </p:cNvSpPr>
          <p:nvPr/>
        </p:nvSpPr>
        <p:spPr bwMode="auto">
          <a:xfrm>
            <a:off x="6817843" y="5856912"/>
            <a:ext cx="3762250" cy="264688"/>
          </a:xfrm>
          <a:prstGeom prst="rect">
            <a:avLst/>
          </a:prstGeom>
          <a:noFill/>
          <a:ln>
            <a:noFill/>
          </a:ln>
        </p:spPr>
        <p:txBody>
          <a:bodyPr wrap="square">
            <a:spAutoFit/>
          </a:bodyPr>
          <a:lstStyle/>
          <a:p>
            <a:pPr marL="226208" indent="-226208" algn="ctr" defTabSz="914400">
              <a:lnSpc>
                <a:spcPct val="80000"/>
              </a:lnSpc>
              <a:spcBef>
                <a:spcPct val="20000"/>
              </a:spcBef>
              <a:buSzPct val="50000"/>
              <a:defRPr/>
            </a:pPr>
            <a:r>
              <a:rPr lang="fr-FR" sz="1400" dirty="0">
                <a:solidFill>
                  <a:srgbClr val="454349"/>
                </a:solidFill>
              </a:rPr>
              <a:t>Source: Standish Group </a:t>
            </a:r>
            <a:r>
              <a:rPr lang="fr-FR" sz="1400" dirty="0" err="1">
                <a:solidFill>
                  <a:srgbClr val="454349"/>
                </a:solidFill>
              </a:rPr>
              <a:t>Study</a:t>
            </a:r>
            <a:endParaRPr lang="fr-FR" sz="1400" dirty="0">
              <a:solidFill>
                <a:srgbClr val="454349"/>
              </a:solidFill>
            </a:endParaRPr>
          </a:p>
        </p:txBody>
      </p:sp>
      <p:sp>
        <p:nvSpPr>
          <p:cNvPr id="6" name="Espace réservé du contenu 3"/>
          <p:cNvSpPr txBox="1">
            <a:spLocks/>
          </p:cNvSpPr>
          <p:nvPr/>
        </p:nvSpPr>
        <p:spPr>
          <a:xfrm>
            <a:off x="4503601" y="2065344"/>
            <a:ext cx="3441362" cy="3764122"/>
          </a:xfrm>
          <a:prstGeom prst="rect">
            <a:avLst/>
          </a:prstGeom>
        </p:spPr>
        <p:txBody>
          <a:bodyPr vert="horz" lIns="91440" tIns="45720" rIns="91440" bIns="45720" rtlCol="0">
            <a:normAutofit/>
          </a:bodyPr>
          <a:lstStyle>
            <a:lvl1pPr marL="251997" indent="-251997" algn="l" defTabSz="914391" rtl="0" eaLnBrk="1" latinLnBrk="0" hangingPunct="1">
              <a:lnSpc>
                <a:spcPct val="100000"/>
              </a:lnSpc>
              <a:spcBef>
                <a:spcPts val="1500"/>
              </a:spcBef>
              <a:buClr>
                <a:schemeClr val="tx2"/>
              </a:buClr>
              <a:buSzPct val="160000"/>
              <a:buFont typeface="DIN Next LT Pro Condensed" pitchFamily="34" charset="0"/>
              <a:buChar char="+"/>
              <a:defRPr sz="2000" kern="1200" cap="none" baseline="0">
                <a:solidFill>
                  <a:schemeClr val="tx1"/>
                </a:solidFill>
                <a:latin typeface="Raleway (Corps)"/>
                <a:ea typeface="+mn-ea"/>
                <a:cs typeface="+mn-cs"/>
              </a:defRPr>
            </a:lvl1pPr>
            <a:lvl2pPr marL="251997" indent="-251997" algn="l" defTabSz="914391" rtl="0" eaLnBrk="1" latinLnBrk="0" hangingPunct="1">
              <a:lnSpc>
                <a:spcPct val="100000"/>
              </a:lnSpc>
              <a:spcBef>
                <a:spcPts val="0"/>
              </a:spcBef>
              <a:buClr>
                <a:schemeClr val="bg1"/>
              </a:buClr>
              <a:buFont typeface="DIN Next LT Pro Condensed" charset="0"/>
              <a:buChar char=" "/>
              <a:defRPr sz="2000" kern="1200">
                <a:solidFill>
                  <a:schemeClr val="tx1">
                    <a:lumMod val="50000"/>
                    <a:lumOff val="50000"/>
                  </a:schemeClr>
                </a:solidFill>
                <a:latin typeface="Raleway (Corps)"/>
                <a:ea typeface="+mn-ea"/>
                <a:cs typeface="+mn-cs"/>
              </a:defRPr>
            </a:lvl2pPr>
            <a:lvl3pPr marL="899991" indent="-215998" algn="l" defTabSz="914391" rtl="0" eaLnBrk="1" latinLnBrk="0" hangingPunct="1">
              <a:lnSpc>
                <a:spcPct val="100000"/>
              </a:lnSpc>
              <a:spcBef>
                <a:spcPts val="0"/>
              </a:spcBef>
              <a:buClr>
                <a:schemeClr val="bg2"/>
              </a:buClr>
              <a:buSzPct val="150000"/>
              <a:buFont typeface="DIN Next LT Pro Condensed" pitchFamily="34" charset="0"/>
              <a:buChar char="›"/>
              <a:defRPr sz="1800" kern="1200" cap="none" baseline="0">
                <a:solidFill>
                  <a:schemeClr val="tx1"/>
                </a:solidFill>
                <a:latin typeface="Raleway (Corps)"/>
                <a:ea typeface="+mn-ea"/>
                <a:cs typeface="+mn-cs"/>
              </a:defRPr>
            </a:lvl3pPr>
            <a:lvl4pPr marL="898516" indent="-215998" algn="l" defTabSz="914391" rtl="0" eaLnBrk="1" latinLnBrk="0" hangingPunct="1">
              <a:lnSpc>
                <a:spcPct val="100000"/>
              </a:lnSpc>
              <a:spcBef>
                <a:spcPts val="0"/>
              </a:spcBef>
              <a:buClr>
                <a:schemeClr val="bg1"/>
              </a:buClr>
              <a:buFont typeface="DIN Next LT Pro Condensed" charset="0"/>
              <a:buChar char=" "/>
              <a:defRPr lang="fr-FR" sz="1800" kern="1200" baseline="0" dirty="0" smtClean="0">
                <a:solidFill>
                  <a:schemeClr val="tx1">
                    <a:lumMod val="50000"/>
                    <a:lumOff val="50000"/>
                  </a:schemeClr>
                </a:solidFill>
                <a:latin typeface="Raleway (Corps)"/>
                <a:ea typeface="+mn-ea"/>
                <a:cs typeface="+mn-cs"/>
              </a:defRPr>
            </a:lvl4pPr>
            <a:lvl5pPr marL="1439849" marR="0" indent="-228597" algn="l" defTabSz="914391" rtl="0" eaLnBrk="1" fontAlgn="auto" latinLnBrk="0" hangingPunct="1">
              <a:lnSpc>
                <a:spcPct val="100000"/>
              </a:lnSpc>
              <a:spcBef>
                <a:spcPts val="0"/>
              </a:spcBef>
              <a:spcAft>
                <a:spcPts val="0"/>
              </a:spcAft>
              <a:buClrTx/>
              <a:buSzTx/>
              <a:buFont typeface="DIN Next LT Pro Medium Cond" pitchFamily="34" charset="0"/>
              <a:buChar char="»"/>
              <a:tabLst/>
              <a:defRPr sz="1600" kern="1200">
                <a:solidFill>
                  <a:schemeClr val="tx1"/>
                </a:solidFill>
                <a:latin typeface="Raleway (Corps)"/>
                <a:ea typeface="+mn-ea"/>
                <a:cs typeface="+mn-cs"/>
              </a:defRPr>
            </a:lvl5pPr>
            <a:lvl6pPr marL="1943980" marR="0" indent="-511170" algn="l" defTabSz="914391" rtl="0" eaLnBrk="1" fontAlgn="auto" latinLnBrk="0" hangingPunct="1">
              <a:lnSpc>
                <a:spcPct val="100000"/>
              </a:lnSpc>
              <a:spcBef>
                <a:spcPts val="0"/>
              </a:spcBef>
              <a:spcAft>
                <a:spcPts val="0"/>
              </a:spcAft>
              <a:buClr>
                <a:schemeClr val="bg1"/>
              </a:buClr>
              <a:buSzTx/>
              <a:buFont typeface="DIN Next LT Pro Light Condensed" charset="0"/>
              <a:buChar char="‪"/>
              <a:tabLst/>
              <a:defRPr sz="1600" kern="1200" baseline="0">
                <a:solidFill>
                  <a:schemeClr val="tx1">
                    <a:lumMod val="50000"/>
                    <a:lumOff val="50000"/>
                  </a:schemeClr>
                </a:solidFill>
                <a:latin typeface="Raleway (Corps)"/>
                <a:ea typeface="+mn-ea"/>
                <a:cs typeface="+mn-cs"/>
              </a:defRPr>
            </a:lvl6pPr>
            <a:lvl7pPr marL="2971770" indent="-228597" algn="l" defTabSz="914391" rtl="0" eaLnBrk="1" latinLnBrk="0" hangingPunct="1">
              <a:spcBef>
                <a:spcPct val="20000"/>
              </a:spcBef>
              <a:buFont typeface="DIN Next LT Pro Medium Cond" pitchFamily="34" charset="0"/>
              <a:buChar char="•"/>
              <a:defRPr sz="2000" kern="1200">
                <a:solidFill>
                  <a:schemeClr val="tx1"/>
                </a:solidFill>
                <a:latin typeface="+mn-lt"/>
                <a:ea typeface="+mn-ea"/>
                <a:cs typeface="+mn-cs"/>
              </a:defRPr>
            </a:lvl7pPr>
            <a:lvl8pPr marL="3428966" indent="-228597" algn="l" defTabSz="914391" rtl="0" eaLnBrk="1" latinLnBrk="0" hangingPunct="1">
              <a:spcBef>
                <a:spcPct val="20000"/>
              </a:spcBef>
              <a:buFont typeface="DIN Next LT Pro Medium Cond" pitchFamily="34" charset="0"/>
              <a:buChar char="•"/>
              <a:defRPr sz="2000" kern="1200">
                <a:solidFill>
                  <a:schemeClr val="tx1"/>
                </a:solidFill>
                <a:latin typeface="+mn-lt"/>
                <a:ea typeface="+mn-ea"/>
                <a:cs typeface="+mn-cs"/>
              </a:defRPr>
            </a:lvl8pPr>
            <a:lvl9pPr marL="3886161" indent="-228597" algn="l" defTabSz="914391" rtl="0" eaLnBrk="1" latinLnBrk="0" hangingPunct="1">
              <a:spcBef>
                <a:spcPct val="20000"/>
              </a:spcBef>
              <a:buFont typeface="DIN Next LT Pro Medium Cond" pitchFamily="34" charset="0"/>
              <a:buChar char="•"/>
              <a:defRPr sz="2000" kern="1200">
                <a:solidFill>
                  <a:schemeClr val="tx1"/>
                </a:solidFill>
                <a:latin typeface="+mn-lt"/>
                <a:ea typeface="+mn-ea"/>
                <a:cs typeface="+mn-cs"/>
              </a:defRPr>
            </a:lvl9pPr>
          </a:lstStyle>
          <a:p>
            <a:pPr marL="245745" marR="0" lvl="1" indent="-117158" algn="l" defTabSz="914391" rtl="0" eaLnBrk="1" fontAlgn="auto" latinLnBrk="0" hangingPunct="1">
              <a:lnSpc>
                <a:spcPct val="150000"/>
              </a:lnSpc>
              <a:spcBef>
                <a:spcPts val="0"/>
              </a:spcBef>
              <a:spcAft>
                <a:spcPts val="0"/>
              </a:spcAft>
              <a:buClr>
                <a:sysClr val="window" lastClr="FFFFFF"/>
              </a:buClr>
              <a:buSzTx/>
              <a:buFont typeface="DIN Next LT Pro Condensed" charset="0"/>
              <a:buChar char=" "/>
              <a:tabLst/>
              <a:defRPr/>
            </a:pPr>
            <a:r>
              <a:rPr kumimoji="0" lang="fr-FR" sz="2880" b="1" i="0" u="none" strike="noStrike" kern="1200" cap="none" spc="0" normalizeH="0" baseline="0" noProof="0" dirty="0">
                <a:ln>
                  <a:noFill/>
                </a:ln>
                <a:solidFill>
                  <a:srgbClr val="598C3D"/>
                </a:solidFill>
                <a:effectLst/>
                <a:uLnTx/>
                <a:uFillTx/>
                <a:latin typeface="+mn-lt"/>
                <a:cs typeface="Calibri" panose="020F0502020204030204" pitchFamily="34" charset="0"/>
              </a:rPr>
              <a:t>7% - Toujours</a:t>
            </a:r>
          </a:p>
          <a:p>
            <a:pPr marL="245745" marR="0" lvl="1" indent="-117158" algn="l" defTabSz="914391" rtl="0" eaLnBrk="1" fontAlgn="auto" latinLnBrk="0" hangingPunct="1">
              <a:lnSpc>
                <a:spcPct val="150000"/>
              </a:lnSpc>
              <a:spcBef>
                <a:spcPts val="0"/>
              </a:spcBef>
              <a:spcAft>
                <a:spcPts val="0"/>
              </a:spcAft>
              <a:buClr>
                <a:sysClr val="window" lastClr="FFFFFF"/>
              </a:buClr>
              <a:buSzTx/>
              <a:buFont typeface="DIN Next LT Pro Condensed" charset="0"/>
              <a:buChar char=" "/>
              <a:tabLst/>
              <a:defRPr/>
            </a:pPr>
            <a:r>
              <a:rPr kumimoji="0" lang="fr-FR" sz="2880" b="1" i="0" u="none" strike="noStrike" kern="1200" cap="none" spc="0" normalizeH="0" baseline="0" noProof="0" dirty="0">
                <a:ln>
                  <a:noFill/>
                </a:ln>
                <a:solidFill>
                  <a:srgbClr val="64BC45"/>
                </a:solidFill>
                <a:effectLst/>
                <a:uLnTx/>
                <a:uFillTx/>
                <a:latin typeface="+mn-lt"/>
                <a:cs typeface="Calibri" panose="020F0502020204030204" pitchFamily="34" charset="0"/>
              </a:rPr>
              <a:t>13% - Souvent</a:t>
            </a:r>
          </a:p>
          <a:p>
            <a:pPr marL="245745" marR="0" lvl="1" indent="-117158" algn="l" defTabSz="914391" rtl="0" eaLnBrk="1" fontAlgn="auto" latinLnBrk="0" hangingPunct="1">
              <a:lnSpc>
                <a:spcPct val="150000"/>
              </a:lnSpc>
              <a:spcBef>
                <a:spcPts val="0"/>
              </a:spcBef>
              <a:spcAft>
                <a:spcPts val="0"/>
              </a:spcAft>
              <a:buClr>
                <a:sysClr val="window" lastClr="FFFFFF"/>
              </a:buClr>
              <a:buSzTx/>
              <a:buFont typeface="DIN Next LT Pro Condensed" charset="0"/>
              <a:buChar char=" "/>
              <a:tabLst/>
              <a:defRPr/>
            </a:pPr>
            <a:r>
              <a:rPr kumimoji="0" lang="fr-FR" sz="2880" b="1" i="0" u="none" strike="noStrike" kern="1200" cap="none" spc="0" normalizeH="0" baseline="0" noProof="0" dirty="0">
                <a:ln>
                  <a:noFill/>
                </a:ln>
                <a:solidFill>
                  <a:srgbClr val="ECB043"/>
                </a:solidFill>
                <a:effectLst/>
                <a:uLnTx/>
                <a:uFillTx/>
                <a:latin typeface="+mn-lt"/>
                <a:cs typeface="Calibri" panose="020F0502020204030204" pitchFamily="34" charset="0"/>
              </a:rPr>
              <a:t>16% - Parfois</a:t>
            </a:r>
          </a:p>
          <a:p>
            <a:pPr marL="245745" marR="0" lvl="1" indent="-117158" algn="l" defTabSz="914391" rtl="0" eaLnBrk="1" fontAlgn="auto" latinLnBrk="0" hangingPunct="1">
              <a:lnSpc>
                <a:spcPct val="150000"/>
              </a:lnSpc>
              <a:spcBef>
                <a:spcPts val="0"/>
              </a:spcBef>
              <a:spcAft>
                <a:spcPts val="0"/>
              </a:spcAft>
              <a:buClr>
                <a:sysClr val="window" lastClr="FFFFFF"/>
              </a:buClr>
              <a:buSzTx/>
              <a:buFont typeface="DIN Next LT Pro Condensed" charset="0"/>
              <a:buChar char=" "/>
              <a:tabLst/>
              <a:defRPr/>
            </a:pPr>
            <a:r>
              <a:rPr kumimoji="0" lang="fr-FR" sz="2880" b="1" i="0" u="none" strike="noStrike" kern="1200" cap="none" spc="0" normalizeH="0" baseline="0" noProof="0" dirty="0">
                <a:ln>
                  <a:noFill/>
                </a:ln>
                <a:solidFill>
                  <a:srgbClr val="F47124"/>
                </a:solidFill>
                <a:effectLst/>
                <a:uLnTx/>
                <a:uFillTx/>
                <a:latin typeface="+mn-lt"/>
                <a:cs typeface="Calibri" panose="020F0502020204030204" pitchFamily="34" charset="0"/>
              </a:rPr>
              <a:t>19% - Rarement</a:t>
            </a:r>
          </a:p>
          <a:p>
            <a:pPr marL="245745" marR="0" lvl="1" indent="-117158" algn="l" defTabSz="914391" rtl="0" eaLnBrk="1" fontAlgn="auto" latinLnBrk="0" hangingPunct="1">
              <a:lnSpc>
                <a:spcPct val="150000"/>
              </a:lnSpc>
              <a:spcBef>
                <a:spcPts val="0"/>
              </a:spcBef>
              <a:spcAft>
                <a:spcPts val="0"/>
              </a:spcAft>
              <a:buClr>
                <a:sysClr val="window" lastClr="FFFFFF"/>
              </a:buClr>
              <a:buSzTx/>
              <a:buFont typeface="DIN Next LT Pro Condensed" charset="0"/>
              <a:buChar char=" "/>
              <a:tabLst/>
              <a:defRPr/>
            </a:pPr>
            <a:r>
              <a:rPr kumimoji="0" lang="fr-FR" sz="2880" b="1" i="0" u="none" strike="noStrike" kern="1200" cap="none" spc="0" normalizeH="0" baseline="0" noProof="0" dirty="0">
                <a:ln>
                  <a:noFill/>
                </a:ln>
                <a:solidFill>
                  <a:srgbClr val="EF3A25"/>
                </a:solidFill>
                <a:effectLst/>
                <a:uLnTx/>
                <a:uFillTx/>
                <a:latin typeface="+mn-lt"/>
                <a:cs typeface="Calibri" panose="020F0502020204030204" pitchFamily="34" charset="0"/>
              </a:rPr>
              <a:t>45% - Jamais</a:t>
            </a:r>
          </a:p>
        </p:txBody>
      </p:sp>
      <p:sp>
        <p:nvSpPr>
          <p:cNvPr id="7" name="ZoneTexte 6"/>
          <p:cNvSpPr txBox="1"/>
          <p:nvPr/>
        </p:nvSpPr>
        <p:spPr>
          <a:xfrm>
            <a:off x="2354782" y="2520970"/>
            <a:ext cx="1982413" cy="908574"/>
          </a:xfrm>
          <a:prstGeom prst="rect">
            <a:avLst/>
          </a:prstGeom>
        </p:spPr>
        <p:txBody>
          <a:bodyPr vert="horz" wrap="square" lIns="82296" tIns="41148" rIns="82296" bIns="41148" rtlCol="0" anchor="t">
            <a:noAutofit/>
          </a:bodyPr>
          <a:lstStyle/>
          <a:p>
            <a:pPr algn="r" defTabSz="914400">
              <a:spcBef>
                <a:spcPct val="0"/>
              </a:spcBef>
            </a:pPr>
            <a:r>
              <a:rPr lang="fr-FR" sz="1440" dirty="0">
                <a:solidFill>
                  <a:srgbClr val="C00000"/>
                </a:solidFill>
                <a:cs typeface="Calibri" panose="020F0502020204030204" pitchFamily="34" charset="0"/>
              </a:rPr>
              <a:t>Valeur produite</a:t>
            </a:r>
          </a:p>
          <a:p>
            <a:pPr algn="r" defTabSz="914400">
              <a:spcBef>
                <a:spcPct val="0"/>
              </a:spcBef>
            </a:pPr>
            <a:r>
              <a:rPr lang="fr-FR" sz="2880" b="1" dirty="0">
                <a:solidFill>
                  <a:srgbClr val="C00000"/>
                </a:solidFill>
                <a:cs typeface="Calibri" panose="020F0502020204030204" pitchFamily="34" charset="0"/>
              </a:rPr>
              <a:t>20%</a:t>
            </a:r>
            <a:endParaRPr lang="fr-FR" sz="1440" dirty="0">
              <a:solidFill>
                <a:srgbClr val="C00000"/>
              </a:solidFill>
              <a:cs typeface="Calibri" panose="020F0502020204030204" pitchFamily="34" charset="0"/>
            </a:endParaRPr>
          </a:p>
        </p:txBody>
      </p:sp>
    </p:spTree>
    <p:extLst>
      <p:ext uri="{BB962C8B-B14F-4D97-AF65-F5344CB8AC3E}">
        <p14:creationId xmlns:p14="http://schemas.microsoft.com/office/powerpoint/2010/main" val="186618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changer ?</a:t>
            </a:r>
          </a:p>
        </p:txBody>
      </p:sp>
      <p:cxnSp>
        <p:nvCxnSpPr>
          <p:cNvPr id="4" name="Google Shape;101;p14"/>
          <p:cNvCxnSpPr/>
          <p:nvPr/>
        </p:nvCxnSpPr>
        <p:spPr>
          <a:xfrm>
            <a:off x="5087869" y="1905000"/>
            <a:ext cx="1500" cy="3648000"/>
          </a:xfrm>
          <a:prstGeom prst="straightConnector1">
            <a:avLst/>
          </a:prstGeom>
          <a:noFill/>
          <a:ln w="50750" cap="flat" cmpd="sng">
            <a:solidFill>
              <a:srgbClr val="000000"/>
            </a:solidFill>
            <a:prstDash val="solid"/>
            <a:miter lim="8000"/>
            <a:headEnd type="triangle" w="med" len="med"/>
            <a:tailEnd type="none" w="sm" len="sm"/>
          </a:ln>
        </p:spPr>
      </p:cxnSp>
      <p:cxnSp>
        <p:nvCxnSpPr>
          <p:cNvPr id="5" name="Google Shape;102;p14"/>
          <p:cNvCxnSpPr/>
          <p:nvPr/>
        </p:nvCxnSpPr>
        <p:spPr>
          <a:xfrm flipH="1">
            <a:off x="5068694" y="5527675"/>
            <a:ext cx="4156200" cy="1500"/>
          </a:xfrm>
          <a:prstGeom prst="straightConnector1">
            <a:avLst/>
          </a:prstGeom>
          <a:noFill/>
          <a:ln w="50750" cap="flat" cmpd="sng">
            <a:solidFill>
              <a:srgbClr val="000000"/>
            </a:solidFill>
            <a:prstDash val="solid"/>
            <a:miter lim="8000"/>
            <a:headEnd type="triangle" w="med" len="med"/>
            <a:tailEnd type="none" w="sm" len="sm"/>
          </a:ln>
        </p:spPr>
      </p:cxnSp>
      <p:sp>
        <p:nvSpPr>
          <p:cNvPr id="6" name="Google Shape;103;p14"/>
          <p:cNvSpPr/>
          <p:nvPr/>
        </p:nvSpPr>
        <p:spPr>
          <a:xfrm>
            <a:off x="6075680" y="3398837"/>
            <a:ext cx="1822089" cy="392100"/>
          </a:xfrm>
          <a:prstGeom prst="rect">
            <a:avLst/>
          </a:prstGeom>
          <a:noFill/>
          <a:ln>
            <a:noFill/>
          </a:ln>
        </p:spPr>
        <p:txBody>
          <a:bodyPr spcFirstLastPara="1" wrap="square" lIns="0" tIns="42575" rIns="0" bIns="0" anchor="ctr" anchorCtr="0">
            <a:noAutofit/>
          </a:bodyPr>
          <a:lstStyle/>
          <a:p>
            <a:pPr marL="0" marR="0" lvl="0" indent="0" algn="ctr" rtl="0">
              <a:lnSpc>
                <a:spcPct val="87000"/>
              </a:lnSpc>
              <a:spcBef>
                <a:spcPts val="0"/>
              </a:spcBef>
              <a:spcAft>
                <a:spcPts val="0"/>
              </a:spcAft>
              <a:buClr>
                <a:schemeClr val="accent5"/>
              </a:buClr>
              <a:buFont typeface="Cabin"/>
              <a:buNone/>
            </a:pPr>
            <a:r>
              <a:rPr lang="fr" sz="2600" b="0" i="0" u="none" strike="noStrike" cap="none" dirty="0">
                <a:solidFill>
                  <a:schemeClr val="accent5"/>
                </a:solidFill>
                <a:ea typeface="Cabin"/>
                <a:cs typeface="Cabin"/>
                <a:sym typeface="Cabin"/>
              </a:rPr>
              <a:t>Complexe</a:t>
            </a:r>
            <a:endParaRPr sz="2600" b="0" i="0" u="none" strike="noStrike" cap="none" dirty="0">
              <a:solidFill>
                <a:schemeClr val="accent5"/>
              </a:solidFill>
              <a:ea typeface="Cabin"/>
              <a:cs typeface="Cabin"/>
              <a:sym typeface="Cabin"/>
            </a:endParaRPr>
          </a:p>
        </p:txBody>
      </p:sp>
      <p:sp>
        <p:nvSpPr>
          <p:cNvPr id="7" name="Google Shape;104;p14"/>
          <p:cNvSpPr/>
          <p:nvPr/>
        </p:nvSpPr>
        <p:spPr>
          <a:xfrm>
            <a:off x="2859000" y="1905000"/>
            <a:ext cx="2068481" cy="568200"/>
          </a:xfrm>
          <a:prstGeom prst="rect">
            <a:avLst/>
          </a:prstGeom>
          <a:noFill/>
          <a:ln>
            <a:noFill/>
          </a:ln>
        </p:spPr>
        <p:txBody>
          <a:bodyPr spcFirstLastPara="1" wrap="square" lIns="0" tIns="32750" rIns="0" bIns="0" anchor="ctr" anchorCtr="0">
            <a:noAutofit/>
          </a:bodyPr>
          <a:lstStyle/>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Exigences non</a:t>
            </a:r>
            <a:endParaRPr dirty="0">
              <a:solidFill>
                <a:srgbClr val="434343"/>
              </a:solidFill>
            </a:endParaRPr>
          </a:p>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définies</a:t>
            </a:r>
            <a:endParaRPr sz="2000" b="0" i="0" u="none" strike="noStrike" cap="none" dirty="0">
              <a:solidFill>
                <a:srgbClr val="434343"/>
              </a:solidFill>
              <a:ea typeface="Cabin"/>
              <a:cs typeface="Cabin"/>
              <a:sym typeface="Cabin"/>
            </a:endParaRPr>
          </a:p>
        </p:txBody>
      </p:sp>
      <p:sp>
        <p:nvSpPr>
          <p:cNvPr id="8" name="Google Shape;105;p14"/>
          <p:cNvSpPr/>
          <p:nvPr/>
        </p:nvSpPr>
        <p:spPr>
          <a:xfrm>
            <a:off x="2859000" y="5053012"/>
            <a:ext cx="1819419" cy="568200"/>
          </a:xfrm>
          <a:prstGeom prst="rect">
            <a:avLst/>
          </a:prstGeom>
          <a:noFill/>
          <a:ln>
            <a:noFill/>
          </a:ln>
        </p:spPr>
        <p:txBody>
          <a:bodyPr spcFirstLastPara="1" wrap="square" lIns="0" tIns="32750" rIns="0" bIns="0" anchor="ctr" anchorCtr="0">
            <a:noAutofit/>
          </a:bodyPr>
          <a:lstStyle/>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Exigences</a:t>
            </a:r>
            <a:endParaRPr sz="2000" b="0" i="0" u="none" strike="noStrike" cap="none" dirty="0">
              <a:solidFill>
                <a:srgbClr val="434343"/>
              </a:solidFill>
              <a:ea typeface="Cabin"/>
              <a:cs typeface="Cabin"/>
              <a:sym typeface="Cabin"/>
            </a:endParaRPr>
          </a:p>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définies</a:t>
            </a:r>
            <a:endParaRPr sz="2000" b="0" i="0" u="none" strike="noStrike" cap="none" dirty="0">
              <a:solidFill>
                <a:srgbClr val="434343"/>
              </a:solidFill>
              <a:ea typeface="Cabin"/>
              <a:cs typeface="Cabin"/>
              <a:sym typeface="Cabin"/>
            </a:endParaRPr>
          </a:p>
        </p:txBody>
      </p:sp>
      <p:sp>
        <p:nvSpPr>
          <p:cNvPr id="9" name="Google Shape;106;p14"/>
          <p:cNvSpPr/>
          <p:nvPr/>
        </p:nvSpPr>
        <p:spPr>
          <a:xfrm>
            <a:off x="4862444" y="5805487"/>
            <a:ext cx="1786200" cy="568200"/>
          </a:xfrm>
          <a:prstGeom prst="rect">
            <a:avLst/>
          </a:prstGeom>
          <a:noFill/>
          <a:ln>
            <a:noFill/>
          </a:ln>
        </p:spPr>
        <p:txBody>
          <a:bodyPr spcFirstLastPara="1" wrap="square" lIns="0" tIns="32750" rIns="0" bIns="0" anchor="ctr" anchorCtr="0">
            <a:noAutofit/>
          </a:bodyPr>
          <a:lstStyle/>
          <a:p>
            <a:pPr marL="0" marR="0" lvl="0" indent="0" algn="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Technologie</a:t>
            </a:r>
            <a:endParaRPr sz="2000" b="0" i="0" u="none" strike="noStrike" cap="none" dirty="0">
              <a:solidFill>
                <a:srgbClr val="434343"/>
              </a:solidFill>
              <a:ea typeface="Cabin"/>
              <a:cs typeface="Cabin"/>
              <a:sym typeface="Cabin"/>
            </a:endParaRPr>
          </a:p>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maîtrisée</a:t>
            </a:r>
            <a:endParaRPr sz="2000" b="0" i="0" u="none" strike="noStrike" cap="none" dirty="0">
              <a:solidFill>
                <a:srgbClr val="434343"/>
              </a:solidFill>
              <a:ea typeface="Cabin"/>
              <a:cs typeface="Cabin"/>
              <a:sym typeface="Cabin"/>
            </a:endParaRPr>
          </a:p>
        </p:txBody>
      </p:sp>
      <p:sp>
        <p:nvSpPr>
          <p:cNvPr id="10" name="Google Shape;107;p14"/>
          <p:cNvSpPr/>
          <p:nvPr/>
        </p:nvSpPr>
        <p:spPr>
          <a:xfrm>
            <a:off x="8172381" y="5805487"/>
            <a:ext cx="1789200" cy="568200"/>
          </a:xfrm>
          <a:prstGeom prst="rect">
            <a:avLst/>
          </a:prstGeom>
          <a:noFill/>
          <a:ln>
            <a:noFill/>
          </a:ln>
        </p:spPr>
        <p:txBody>
          <a:bodyPr spcFirstLastPara="1" wrap="square" lIns="0" tIns="32750" rIns="0" bIns="0" anchor="ctr" anchorCtr="0">
            <a:noAutofit/>
          </a:bodyPr>
          <a:lstStyle/>
          <a:p>
            <a:pPr marL="0" marR="0" lvl="0" indent="0" algn="ctr" rtl="0">
              <a:lnSpc>
                <a:spcPct val="87000"/>
              </a:lnSpc>
              <a:spcBef>
                <a:spcPts val="0"/>
              </a:spcBef>
              <a:spcAft>
                <a:spcPts val="0"/>
              </a:spcAft>
              <a:buClr>
                <a:schemeClr val="accent5"/>
              </a:buClr>
              <a:buFont typeface="Cabin"/>
              <a:buNone/>
            </a:pPr>
            <a:r>
              <a:rPr lang="fr" sz="2000" b="0" i="0" u="none" strike="noStrike" cap="none" dirty="0">
                <a:solidFill>
                  <a:srgbClr val="434343"/>
                </a:solidFill>
                <a:ea typeface="Cabin"/>
                <a:cs typeface="Cabin"/>
                <a:sym typeface="Cabin"/>
              </a:rPr>
              <a:t>Technologie non maîtrisée</a:t>
            </a:r>
            <a:endParaRPr sz="2000" b="0" i="0" u="none" strike="noStrike" cap="none" dirty="0">
              <a:solidFill>
                <a:srgbClr val="434343"/>
              </a:solidFill>
              <a:ea typeface="Cabin"/>
              <a:cs typeface="Cabin"/>
              <a:sym typeface="Cabin"/>
            </a:endParaRPr>
          </a:p>
        </p:txBody>
      </p:sp>
      <p:sp>
        <p:nvSpPr>
          <p:cNvPr id="11" name="Google Shape;108;p14"/>
          <p:cNvSpPr/>
          <p:nvPr/>
        </p:nvSpPr>
        <p:spPr>
          <a:xfrm>
            <a:off x="9320144" y="4229100"/>
            <a:ext cx="2871856" cy="1323900"/>
          </a:xfrm>
          <a:prstGeom prst="rect">
            <a:avLst/>
          </a:prstGeom>
          <a:noFill/>
          <a:ln>
            <a:noFill/>
          </a:ln>
        </p:spPr>
        <p:txBody>
          <a:bodyPr spcFirstLastPara="1" wrap="square" lIns="0" tIns="22925" rIns="0" bIns="0" anchor="ctr" anchorCtr="0">
            <a:noAutofit/>
          </a:bodyPr>
          <a:lstStyle/>
          <a:p>
            <a:pPr marL="0" marR="0" lvl="0" indent="0" algn="l" rtl="0">
              <a:lnSpc>
                <a:spcPct val="87000"/>
              </a:lnSpc>
              <a:spcBef>
                <a:spcPts val="0"/>
              </a:spcBef>
              <a:spcAft>
                <a:spcPts val="0"/>
              </a:spcAft>
              <a:buClr>
                <a:srgbClr val="000000"/>
              </a:buClr>
              <a:buFont typeface="Cabin"/>
              <a:buNone/>
            </a:pPr>
            <a:r>
              <a:rPr lang="fr" sz="1400" b="0" i="0" u="none" strike="noStrike" cap="none" dirty="0">
                <a:solidFill>
                  <a:srgbClr val="000000"/>
                </a:solidFill>
                <a:ea typeface="Cabin"/>
                <a:cs typeface="Cabin"/>
                <a:sym typeface="Cabin"/>
              </a:rPr>
              <a:t>Source : </a:t>
            </a:r>
            <a:r>
              <a:rPr lang="fr" sz="1400" b="0" i="1" u="none" strike="noStrike" cap="none" dirty="0">
                <a:solidFill>
                  <a:srgbClr val="000000"/>
                </a:solidFill>
                <a:ea typeface="Cabin"/>
                <a:cs typeface="Cabin"/>
                <a:sym typeface="Cabin"/>
              </a:rPr>
              <a:t>Strategic Management and Organizational Dynamics</a:t>
            </a:r>
            <a:r>
              <a:rPr lang="fr" sz="1400" b="0" i="0" u="none" strike="noStrike" cap="none" dirty="0">
                <a:solidFill>
                  <a:srgbClr val="000000"/>
                </a:solidFill>
                <a:ea typeface="Cabin"/>
                <a:cs typeface="Cabin"/>
                <a:sym typeface="Cabin"/>
              </a:rPr>
              <a:t> par Ralph Stacey dans </a:t>
            </a:r>
            <a:r>
              <a:rPr lang="fr" sz="1400" b="0" i="1" u="none" strike="noStrike" cap="none" dirty="0">
                <a:solidFill>
                  <a:srgbClr val="000000"/>
                </a:solidFill>
                <a:ea typeface="Cabin"/>
                <a:cs typeface="Cabin"/>
                <a:sym typeface="Cabin"/>
              </a:rPr>
              <a:t>Agile Software Development with Scrum</a:t>
            </a:r>
            <a:r>
              <a:rPr lang="fr" sz="1400" b="0" i="0" u="none" strike="noStrike" cap="none" dirty="0">
                <a:solidFill>
                  <a:srgbClr val="000000"/>
                </a:solidFill>
                <a:ea typeface="Cabin"/>
                <a:cs typeface="Cabin"/>
                <a:sym typeface="Cabin"/>
              </a:rPr>
              <a:t> par Ken Schwaber et Mike Beedle.</a:t>
            </a:r>
            <a:endParaRPr dirty="0"/>
          </a:p>
        </p:txBody>
      </p:sp>
      <p:sp>
        <p:nvSpPr>
          <p:cNvPr id="12" name="Google Shape;110;p14"/>
          <p:cNvSpPr/>
          <p:nvPr/>
        </p:nvSpPr>
        <p:spPr>
          <a:xfrm rot="-5400000">
            <a:off x="5151024" y="2918730"/>
            <a:ext cx="2553300" cy="2612400"/>
          </a:xfrm>
          <a:prstGeom prst="diagStripe">
            <a:avLst>
              <a:gd name="adj" fmla="val 58591"/>
            </a:avLst>
          </a:prstGeom>
          <a:gradFill>
            <a:gsLst>
              <a:gs pos="0">
                <a:srgbClr val="00C0FF"/>
              </a:gs>
              <a:gs pos="100000">
                <a:srgbClr val="6CE3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400" b="0" i="0" u="none" strike="noStrike" cap="none">
              <a:solidFill>
                <a:schemeClr val="dk1"/>
              </a:solidFill>
              <a:ea typeface="Arial"/>
              <a:cs typeface="Arial"/>
              <a:sym typeface="Arial"/>
            </a:endParaRPr>
          </a:p>
        </p:txBody>
      </p:sp>
      <p:sp>
        <p:nvSpPr>
          <p:cNvPr id="13" name="Google Shape;113;p14"/>
          <p:cNvSpPr/>
          <p:nvPr/>
        </p:nvSpPr>
        <p:spPr>
          <a:xfrm rot="10800000">
            <a:off x="6799322" y="1926018"/>
            <a:ext cx="2425200" cy="2463600"/>
          </a:xfrm>
          <a:prstGeom prst="rtTriangle">
            <a:avLst/>
          </a:prstGeom>
          <a:gradFill>
            <a:gsLst>
              <a:gs pos="0">
                <a:srgbClr val="00C0FF"/>
              </a:gs>
              <a:gs pos="100000">
                <a:srgbClr val="6CE3FF"/>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400" b="0" i="0" u="none" strike="noStrike" cap="none">
              <a:solidFill>
                <a:schemeClr val="lt1"/>
              </a:solidFill>
              <a:ea typeface="Arial"/>
              <a:cs typeface="Arial"/>
              <a:sym typeface="Arial"/>
            </a:endParaRPr>
          </a:p>
        </p:txBody>
      </p:sp>
      <p:sp>
        <p:nvSpPr>
          <p:cNvPr id="14" name="Google Shape;114;p14"/>
          <p:cNvSpPr/>
          <p:nvPr/>
        </p:nvSpPr>
        <p:spPr>
          <a:xfrm>
            <a:off x="7589520" y="2231340"/>
            <a:ext cx="1625849" cy="390600"/>
          </a:xfrm>
          <a:prstGeom prst="rect">
            <a:avLst/>
          </a:prstGeom>
          <a:noFill/>
          <a:ln>
            <a:noFill/>
          </a:ln>
        </p:spPr>
        <p:txBody>
          <a:bodyPr spcFirstLastPara="1" wrap="square" lIns="0" tIns="42575" rIns="0" bIns="0" anchor="ctr" anchorCtr="0">
            <a:noAutofit/>
          </a:bodyPr>
          <a:lstStyle/>
          <a:p>
            <a:pPr marL="0" marR="0" lvl="0" indent="0" algn="ctr" rtl="0">
              <a:lnSpc>
                <a:spcPct val="87000"/>
              </a:lnSpc>
              <a:spcBef>
                <a:spcPts val="0"/>
              </a:spcBef>
              <a:spcAft>
                <a:spcPts val="0"/>
              </a:spcAft>
              <a:buClr>
                <a:srgbClr val="C9F0FE"/>
              </a:buClr>
              <a:buFont typeface="Cabin"/>
              <a:buNone/>
            </a:pPr>
            <a:r>
              <a:rPr lang="fr" sz="2600" b="0" i="0" u="none" strike="noStrike" cap="none" dirty="0">
                <a:solidFill>
                  <a:srgbClr val="C9F0FE"/>
                </a:solidFill>
                <a:ea typeface="Cabin"/>
                <a:cs typeface="Cabin"/>
                <a:sym typeface="Cabin"/>
              </a:rPr>
              <a:t>Anarchie</a:t>
            </a:r>
            <a:endParaRPr sz="2600" b="0" i="0" u="none" strike="noStrike" cap="none" dirty="0">
              <a:solidFill>
                <a:srgbClr val="C9F0FE"/>
              </a:solidFill>
              <a:ea typeface="Cabin"/>
              <a:cs typeface="Cabin"/>
              <a:sym typeface="Cabin"/>
            </a:endParaRPr>
          </a:p>
        </p:txBody>
      </p:sp>
    </p:spTree>
    <p:extLst>
      <p:ext uri="{BB962C8B-B14F-4D97-AF65-F5344CB8AC3E}">
        <p14:creationId xmlns:p14="http://schemas.microsoft.com/office/powerpoint/2010/main" val="70100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Triangles systémiques</a:t>
            </a:r>
          </a:p>
        </p:txBody>
      </p:sp>
    </p:spTree>
    <p:extLst>
      <p:ext uri="{BB962C8B-B14F-4D97-AF65-F5344CB8AC3E}">
        <p14:creationId xmlns:p14="http://schemas.microsoft.com/office/powerpoint/2010/main" val="4117841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Cynefin</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498" y="1449550"/>
            <a:ext cx="6879457" cy="5180048"/>
          </a:xfrm>
          <a:prstGeom prst="rect">
            <a:avLst/>
          </a:prstGeom>
        </p:spPr>
      </p:pic>
    </p:spTree>
    <p:extLst>
      <p:ext uri="{BB962C8B-B14F-4D97-AF65-F5344CB8AC3E}">
        <p14:creationId xmlns:p14="http://schemas.microsoft.com/office/powerpoint/2010/main" val="3802453066"/>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478</TotalTime>
  <Words>2199</Words>
  <Application>Microsoft Office PowerPoint</Application>
  <PresentationFormat>Grand écran</PresentationFormat>
  <Paragraphs>244</Paragraphs>
  <Slides>30</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30</vt:i4>
      </vt:variant>
    </vt:vector>
  </HeadingPairs>
  <TitlesOfParts>
    <vt:vector size="39" baseType="lpstr">
      <vt:lpstr>Arial</vt:lpstr>
      <vt:lpstr>Cabin</vt:lpstr>
      <vt:lpstr>Calibri</vt:lpstr>
      <vt:lpstr>Century Gothic</vt:lpstr>
      <vt:lpstr>DIN Next LT Pro Condensed</vt:lpstr>
      <vt:lpstr>Lucida Sans</vt:lpstr>
      <vt:lpstr>Wingdings</vt:lpstr>
      <vt:lpstr>Wingdings 3</vt:lpstr>
      <vt:lpstr>Brin</vt:lpstr>
      <vt:lpstr>Méthodes agiles de gestion et amorçage de projet</vt:lpstr>
      <vt:lpstr>Déroulement de la formation</vt:lpstr>
      <vt:lpstr>L’agilité, Késako ?</vt:lpstr>
      <vt:lpstr>Les Clichés</vt:lpstr>
      <vt:lpstr>Pourquoi changer ?</vt:lpstr>
      <vt:lpstr>Pourquoi changer ?</vt:lpstr>
      <vt:lpstr>Pourquoi changer ?</vt:lpstr>
      <vt:lpstr>Triangles systémiques</vt:lpstr>
      <vt:lpstr>Cynefin</vt:lpstr>
      <vt:lpstr>Pourquoi changer ?</vt:lpstr>
      <vt:lpstr>Pourquoi Changer ?</vt:lpstr>
      <vt:lpstr>Et bien alors, c’est quoi ?</vt:lpstr>
      <vt:lpstr>L’agilité</vt:lpstr>
      <vt:lpstr>L’agilité</vt:lpstr>
      <vt:lpstr>Le manifeste Agile</vt:lpstr>
      <vt:lpstr>Dessine-moi une prairie</vt:lpstr>
      <vt:lpstr>Le manifeste Agile – Les Valeurs</vt:lpstr>
      <vt:lpstr>Le manifeste Agile – Les Valeurs</vt:lpstr>
      <vt:lpstr>Le manifeste Agile – Les Principes (3 1ers)</vt:lpstr>
      <vt:lpstr># incrementale ≠ iterative</vt:lpstr>
      <vt:lpstr>Le manifeste Agile – Les Principes</vt:lpstr>
      <vt:lpstr>Le manifeste Agile – Les Principes</vt:lpstr>
      <vt:lpstr>Le manifeste Agile – Les Principes</vt:lpstr>
      <vt:lpstr>Balle supersonique</vt:lpstr>
      <vt:lpstr>Waterfall VS Agile</vt:lpstr>
      <vt:lpstr>Autres cadres de travail Agiles</vt:lpstr>
      <vt:lpstr>Autres cadres de travail Agiles</vt:lpstr>
      <vt:lpstr>Autres cadres de travail Agiles</vt:lpstr>
      <vt:lpstr>Conclusion</vt:lpstr>
      <vt:lpstr>Sortir du cadre</vt:lpstr>
    </vt:vector>
  </TitlesOfParts>
  <Company>SII Atlantique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agiles de gestion et amorçage de projet</dc:title>
  <dc:creator>Sandrine ZUK</dc:creator>
  <cp:lastModifiedBy>Kervin KUENY</cp:lastModifiedBy>
  <cp:revision>23</cp:revision>
  <dcterms:created xsi:type="dcterms:W3CDTF">2021-02-22T10:09:31Z</dcterms:created>
  <dcterms:modified xsi:type="dcterms:W3CDTF">2024-02-07T21:24:36Z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6fc66b-1ac8-4c70-8e69-e4d9779ebfec_Enabled">
    <vt:lpwstr>true</vt:lpwstr>
  </property>
  <property fmtid="{D5CDD505-2E9C-101B-9397-08002B2CF9AE}" pid="3" name="MSIP_Label_cf6fc66b-1ac8-4c70-8e69-e4d9779ebfec_SetDate">
    <vt:lpwstr>2024-02-06T19:54:13Z</vt:lpwstr>
  </property>
  <property fmtid="{D5CDD505-2E9C-101B-9397-08002B2CF9AE}" pid="4" name="MSIP_Label_cf6fc66b-1ac8-4c70-8e69-e4d9779ebfec_Method">
    <vt:lpwstr>Privileged</vt:lpwstr>
  </property>
  <property fmtid="{D5CDD505-2E9C-101B-9397-08002B2CF9AE}" pid="5" name="MSIP_Label_cf6fc66b-1ac8-4c70-8e69-e4d9779ebfec_Name">
    <vt:lpwstr>Document_Public</vt:lpwstr>
  </property>
  <property fmtid="{D5CDD505-2E9C-101B-9397-08002B2CF9AE}" pid="6" name="MSIP_Label_cf6fc66b-1ac8-4c70-8e69-e4d9779ebfec_SiteId">
    <vt:lpwstr>09b07065-15c8-4f56-812c-e223c6d8bd2d</vt:lpwstr>
  </property>
  <property fmtid="{D5CDD505-2E9C-101B-9397-08002B2CF9AE}" pid="7" name="MSIP_Label_cf6fc66b-1ac8-4c70-8e69-e4d9779ebfec_ActionId">
    <vt:lpwstr>30f3db80-5e55-4b4c-90bb-7cfb6bcdeca5</vt:lpwstr>
  </property>
  <property fmtid="{D5CDD505-2E9C-101B-9397-08002B2CF9AE}" pid="8" name="MSIP_Label_cf6fc66b-1ac8-4c70-8e69-e4d9779ebfec_ContentBits">
    <vt:lpwstr>2</vt:lpwstr>
  </property>
  <property fmtid="{D5CDD505-2E9C-101B-9397-08002B2CF9AE}" pid="9" name="ClassificationContentMarkingFooterLocations">
    <vt:lpwstr>Brin:9</vt:lpwstr>
  </property>
  <property fmtid="{D5CDD505-2E9C-101B-9397-08002B2CF9AE}" pid="10" name="ClassificationContentMarkingFooterText">
    <vt:lpwstr>Public</vt:lpwstr>
  </property>
</Properties>
</file>